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handoutMasterIdLst>
    <p:handoutMasterId r:id="rId58"/>
  </p:handoutMasterIdLst>
  <p:sldIdLst>
    <p:sldId id="258" r:id="rId2"/>
    <p:sldId id="278" r:id="rId3"/>
    <p:sldId id="280" r:id="rId4"/>
    <p:sldId id="281" r:id="rId5"/>
    <p:sldId id="302" r:id="rId6"/>
    <p:sldId id="282" r:id="rId7"/>
    <p:sldId id="283" r:id="rId8"/>
    <p:sldId id="284" r:id="rId9"/>
    <p:sldId id="285" r:id="rId10"/>
    <p:sldId id="286" r:id="rId11"/>
    <p:sldId id="287" r:id="rId12"/>
    <p:sldId id="288" r:id="rId13"/>
    <p:sldId id="289" r:id="rId14"/>
    <p:sldId id="307" r:id="rId15"/>
    <p:sldId id="300" r:id="rId16"/>
    <p:sldId id="303" r:id="rId17"/>
    <p:sldId id="293" r:id="rId18"/>
    <p:sldId id="294" r:id="rId19"/>
    <p:sldId id="295" r:id="rId20"/>
    <p:sldId id="301" r:id="rId21"/>
    <p:sldId id="296" r:id="rId22"/>
    <p:sldId id="314" r:id="rId23"/>
    <p:sldId id="297" r:id="rId24"/>
    <p:sldId id="270" r:id="rId25"/>
    <p:sldId id="290" r:id="rId26"/>
    <p:sldId id="304" r:id="rId27"/>
    <p:sldId id="305" r:id="rId28"/>
    <p:sldId id="306" r:id="rId29"/>
    <p:sldId id="312" r:id="rId30"/>
    <p:sldId id="313" r:id="rId31"/>
    <p:sldId id="275" r:id="rId32"/>
    <p:sldId id="271" r:id="rId33"/>
    <p:sldId id="315" r:id="rId34"/>
    <p:sldId id="309" r:id="rId35"/>
    <p:sldId id="269" r:id="rId36"/>
    <p:sldId id="267" r:id="rId37"/>
    <p:sldId id="272" r:id="rId38"/>
    <p:sldId id="263" r:id="rId39"/>
    <p:sldId id="268" r:id="rId40"/>
    <p:sldId id="273" r:id="rId41"/>
    <p:sldId id="298" r:id="rId42"/>
    <p:sldId id="277" r:id="rId43"/>
    <p:sldId id="308" r:id="rId44"/>
    <p:sldId id="259" r:id="rId45"/>
    <p:sldId id="310" r:id="rId46"/>
    <p:sldId id="261" r:id="rId47"/>
    <p:sldId id="291" r:id="rId48"/>
    <p:sldId id="276" r:id="rId49"/>
    <p:sldId id="316" r:id="rId50"/>
    <p:sldId id="317" r:id="rId51"/>
    <p:sldId id="318" r:id="rId52"/>
    <p:sldId id="319" r:id="rId53"/>
    <p:sldId id="320" r:id="rId54"/>
    <p:sldId id="321" r:id="rId55"/>
    <p:sldId id="322" r:id="rId56"/>
  </p:sldIdLst>
  <p:sldSz cx="9601200" cy="6858000"/>
  <p:notesSz cx="6858000" cy="9144000"/>
  <p:defaultText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7" algn="l" defTabSz="457136" rtl="0" eaLnBrk="1" latinLnBrk="0" hangingPunct="1">
      <a:defRPr sz="1800" kern="1200">
        <a:solidFill>
          <a:schemeClr val="tx1"/>
        </a:solidFill>
        <a:latin typeface="+mn-lt"/>
        <a:ea typeface="+mn-ea"/>
        <a:cs typeface="+mn-cs"/>
      </a:defRPr>
    </a:lvl4pPr>
    <a:lvl5pPr marL="1828542" algn="l" defTabSz="457136" rtl="0" eaLnBrk="1" latinLnBrk="0" hangingPunct="1">
      <a:defRPr sz="1800" kern="1200">
        <a:solidFill>
          <a:schemeClr val="tx1"/>
        </a:solidFill>
        <a:latin typeface="+mn-lt"/>
        <a:ea typeface="+mn-ea"/>
        <a:cs typeface="+mn-cs"/>
      </a:defRPr>
    </a:lvl5pPr>
    <a:lvl6pPr marL="2285678" algn="l" defTabSz="457136" rtl="0" eaLnBrk="1" latinLnBrk="0" hangingPunct="1">
      <a:defRPr sz="1800" kern="1200">
        <a:solidFill>
          <a:schemeClr val="tx1"/>
        </a:solidFill>
        <a:latin typeface="+mn-lt"/>
        <a:ea typeface="+mn-ea"/>
        <a:cs typeface="+mn-cs"/>
      </a:defRPr>
    </a:lvl6pPr>
    <a:lvl7pPr marL="2742814" algn="l" defTabSz="457136" rtl="0" eaLnBrk="1" latinLnBrk="0" hangingPunct="1">
      <a:defRPr sz="1800" kern="1200">
        <a:solidFill>
          <a:schemeClr val="tx1"/>
        </a:solidFill>
        <a:latin typeface="+mn-lt"/>
        <a:ea typeface="+mn-ea"/>
        <a:cs typeface="+mn-cs"/>
      </a:defRPr>
    </a:lvl7pPr>
    <a:lvl8pPr marL="3199950" algn="l" defTabSz="457136" rtl="0" eaLnBrk="1" latinLnBrk="0" hangingPunct="1">
      <a:defRPr sz="1800" kern="1200">
        <a:solidFill>
          <a:schemeClr val="tx1"/>
        </a:solidFill>
        <a:latin typeface="+mn-lt"/>
        <a:ea typeface="+mn-ea"/>
        <a:cs typeface="+mn-cs"/>
      </a:defRPr>
    </a:lvl8pPr>
    <a:lvl9pPr marL="3657086" algn="l" defTabSz="457136"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B5C0FF"/>
    <a:srgbClr val="E7BB10"/>
    <a:srgbClr val="F1A6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46" autoAdjust="0"/>
    <p:restoredTop sz="99811" autoAdjust="0"/>
  </p:normalViewPr>
  <p:slideViewPr>
    <p:cSldViewPr snapToGrid="0" snapToObjects="1">
      <p:cViewPr>
        <p:scale>
          <a:sx n="130" d="100"/>
          <a:sy n="130" d="100"/>
        </p:scale>
        <p:origin x="-80" y="1648"/>
      </p:cViewPr>
      <p:guideLst>
        <p:guide orient="horz" pos="2160"/>
        <p:guide pos="30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5A2840-B0AB-9443-9328-EDC8F0417E33}" type="datetimeFigureOut">
              <a:rPr lang="en-US" smtClean="0"/>
              <a:t>5/6/20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3E6A36-BB50-5044-B2CF-57A940665B96}" type="slidenum">
              <a:rPr lang="en-US" smtClean="0"/>
              <a:t>‹#›</a:t>
            </a:fld>
            <a:endParaRPr lang="en-US"/>
          </a:p>
        </p:txBody>
      </p:sp>
    </p:spTree>
    <p:extLst>
      <p:ext uri="{BB962C8B-B14F-4D97-AF65-F5344CB8AC3E}">
        <p14:creationId xmlns:p14="http://schemas.microsoft.com/office/powerpoint/2010/main" val="40466225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9216A1-812C-6A43-88AC-8A7E9B3EC5CF}" type="datetimeFigureOut">
              <a:rPr lang="en-US" smtClean="0"/>
              <a:t>5/6/20</a:t>
            </a:fld>
            <a:endParaRPr lang="en-US"/>
          </a:p>
        </p:txBody>
      </p:sp>
      <p:sp>
        <p:nvSpPr>
          <p:cNvPr id="4" name="Slide Image Placeholder 3"/>
          <p:cNvSpPr>
            <a:spLocks noGrp="1" noRot="1" noChangeAspect="1"/>
          </p:cNvSpPr>
          <p:nvPr>
            <p:ph type="sldImg" idx="2"/>
          </p:nvPr>
        </p:nvSpPr>
        <p:spPr>
          <a:xfrm>
            <a:off x="1028700" y="685800"/>
            <a:ext cx="48006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7A7BB3-2077-8F4D-A351-BA73294960C8}" type="slidenum">
              <a:rPr lang="en-US" smtClean="0"/>
              <a:t>‹#›</a:t>
            </a:fld>
            <a:endParaRPr lang="en-US"/>
          </a:p>
        </p:txBody>
      </p:sp>
    </p:spTree>
    <p:extLst>
      <p:ext uri="{BB962C8B-B14F-4D97-AF65-F5344CB8AC3E}">
        <p14:creationId xmlns:p14="http://schemas.microsoft.com/office/powerpoint/2010/main" val="5876114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130432"/>
            <a:ext cx="816102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40180" y="3886200"/>
            <a:ext cx="6720840" cy="1752600"/>
          </a:xfrm>
        </p:spPr>
        <p:txBody>
          <a:bodyPr/>
          <a:lstStyle>
            <a:lvl1pPr marL="0" indent="0" algn="ctr">
              <a:buNone/>
              <a:defRPr>
                <a:solidFill>
                  <a:schemeClr val="tx1">
                    <a:tint val="75000"/>
                  </a:schemeClr>
                </a:solidFill>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7" indent="0" algn="ctr">
              <a:buNone/>
              <a:defRPr>
                <a:solidFill>
                  <a:schemeClr val="tx1">
                    <a:tint val="75000"/>
                  </a:schemeClr>
                </a:solidFill>
              </a:defRPr>
            </a:lvl4pPr>
            <a:lvl5pPr marL="1828542" indent="0" algn="ctr">
              <a:buNone/>
              <a:defRPr>
                <a:solidFill>
                  <a:schemeClr val="tx1">
                    <a:tint val="75000"/>
                  </a:schemeClr>
                </a:solidFill>
              </a:defRPr>
            </a:lvl5pPr>
            <a:lvl6pPr marL="2285678" indent="0" algn="ctr">
              <a:buNone/>
              <a:defRPr>
                <a:solidFill>
                  <a:schemeClr val="tx1">
                    <a:tint val="75000"/>
                  </a:schemeClr>
                </a:solidFill>
              </a:defRPr>
            </a:lvl6pPr>
            <a:lvl7pPr marL="2742814" indent="0" algn="ctr">
              <a:buNone/>
              <a:defRPr>
                <a:solidFill>
                  <a:schemeClr val="tx1">
                    <a:tint val="75000"/>
                  </a:schemeClr>
                </a:solidFill>
              </a:defRPr>
            </a:lvl7pPr>
            <a:lvl8pPr marL="3199950" indent="0" algn="ctr">
              <a:buNone/>
              <a:defRPr>
                <a:solidFill>
                  <a:schemeClr val="tx1">
                    <a:tint val="75000"/>
                  </a:schemeClr>
                </a:solidFill>
              </a:defRPr>
            </a:lvl8pPr>
            <a:lvl9pPr marL="365708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9FEF1E-788F-AA46-A75D-9883E2F991CB}" type="datetime1">
              <a:rPr lang="en-US" smtClean="0"/>
              <a:t>5/6/20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165513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61920E-E2E7-9D4A-AB69-687A7CDFCB62}" type="datetime1">
              <a:rPr lang="en-US" smtClean="0"/>
              <a:t>5/6/20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3190410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429" y="4406907"/>
            <a:ext cx="816102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58429" y="2906720"/>
            <a:ext cx="816102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7" indent="0">
              <a:buNone/>
              <a:defRPr sz="1400">
                <a:solidFill>
                  <a:schemeClr val="tx1">
                    <a:tint val="75000"/>
                  </a:schemeClr>
                </a:solidFill>
              </a:defRPr>
            </a:lvl4pPr>
            <a:lvl5pPr marL="1828542" indent="0">
              <a:buNone/>
              <a:defRPr sz="1400">
                <a:solidFill>
                  <a:schemeClr val="tx1">
                    <a:tint val="75000"/>
                  </a:schemeClr>
                </a:solidFill>
              </a:defRPr>
            </a:lvl5pPr>
            <a:lvl6pPr marL="2285678" indent="0">
              <a:buNone/>
              <a:defRPr sz="1400">
                <a:solidFill>
                  <a:schemeClr val="tx1">
                    <a:tint val="75000"/>
                  </a:schemeClr>
                </a:solidFill>
              </a:defRPr>
            </a:lvl6pPr>
            <a:lvl7pPr marL="2742814" indent="0">
              <a:buNone/>
              <a:defRPr sz="1400">
                <a:solidFill>
                  <a:schemeClr val="tx1">
                    <a:tint val="75000"/>
                  </a:schemeClr>
                </a:solidFill>
              </a:defRPr>
            </a:lvl7pPr>
            <a:lvl8pPr marL="3199950" indent="0">
              <a:buNone/>
              <a:defRPr sz="1400">
                <a:solidFill>
                  <a:schemeClr val="tx1">
                    <a:tint val="75000"/>
                  </a:schemeClr>
                </a:solidFill>
              </a:defRPr>
            </a:lvl8pPr>
            <a:lvl9pPr marL="3657086"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36D5B-3682-FE45-A86F-BA80B57462DF}" type="datetime1">
              <a:rPr lang="en-US" smtClean="0"/>
              <a:t>5/6/20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3500679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80060" y="1600205"/>
            <a:ext cx="424053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80610" y="1600205"/>
            <a:ext cx="424053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A642BB-53F1-1448-A104-B7156348EA10}" type="datetime1">
              <a:rPr lang="en-US" smtClean="0"/>
              <a:t>5/6/20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107415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80062" y="1535115"/>
            <a:ext cx="4242197" cy="639762"/>
          </a:xfrm>
        </p:spPr>
        <p:txBody>
          <a:bodyPr anchor="b"/>
          <a:lstStyle>
            <a:lvl1pPr marL="0" indent="0">
              <a:buNone/>
              <a:defRPr sz="2400" b="1"/>
            </a:lvl1pPr>
            <a:lvl2pPr marL="457136" indent="0">
              <a:buNone/>
              <a:defRPr sz="2000" b="1"/>
            </a:lvl2pPr>
            <a:lvl3pPr marL="914272" indent="0">
              <a:buNone/>
              <a:defRPr sz="1800" b="1"/>
            </a:lvl3pPr>
            <a:lvl4pPr marL="1371407" indent="0">
              <a:buNone/>
              <a:defRPr sz="1600" b="1"/>
            </a:lvl4pPr>
            <a:lvl5pPr marL="1828542" indent="0">
              <a:buNone/>
              <a:defRPr sz="1600" b="1"/>
            </a:lvl5pPr>
            <a:lvl6pPr marL="2285678" indent="0">
              <a:buNone/>
              <a:defRPr sz="1600" b="1"/>
            </a:lvl6pPr>
            <a:lvl7pPr marL="2742814" indent="0">
              <a:buNone/>
              <a:defRPr sz="1600" b="1"/>
            </a:lvl7pPr>
            <a:lvl8pPr marL="3199950" indent="0">
              <a:buNone/>
              <a:defRPr sz="1600" b="1"/>
            </a:lvl8pPr>
            <a:lvl9pPr marL="365708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0062" y="2174877"/>
            <a:ext cx="42421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7280" y="1535115"/>
            <a:ext cx="4243864" cy="639762"/>
          </a:xfrm>
        </p:spPr>
        <p:txBody>
          <a:bodyPr anchor="b"/>
          <a:lstStyle>
            <a:lvl1pPr marL="0" indent="0">
              <a:buNone/>
              <a:defRPr sz="2400" b="1"/>
            </a:lvl1pPr>
            <a:lvl2pPr marL="457136" indent="0">
              <a:buNone/>
              <a:defRPr sz="2000" b="1"/>
            </a:lvl2pPr>
            <a:lvl3pPr marL="914272" indent="0">
              <a:buNone/>
              <a:defRPr sz="1800" b="1"/>
            </a:lvl3pPr>
            <a:lvl4pPr marL="1371407" indent="0">
              <a:buNone/>
              <a:defRPr sz="1600" b="1"/>
            </a:lvl4pPr>
            <a:lvl5pPr marL="1828542" indent="0">
              <a:buNone/>
              <a:defRPr sz="1600" b="1"/>
            </a:lvl5pPr>
            <a:lvl6pPr marL="2285678" indent="0">
              <a:buNone/>
              <a:defRPr sz="1600" b="1"/>
            </a:lvl6pPr>
            <a:lvl7pPr marL="2742814" indent="0">
              <a:buNone/>
              <a:defRPr sz="1600" b="1"/>
            </a:lvl7pPr>
            <a:lvl8pPr marL="3199950" indent="0">
              <a:buNone/>
              <a:defRPr sz="1600" b="1"/>
            </a:lvl8pPr>
            <a:lvl9pPr marL="365708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7280" y="2174877"/>
            <a:ext cx="424386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17B450-841B-7B47-B689-2E14218DE44B}" type="datetime1">
              <a:rPr lang="en-US" smtClean="0"/>
              <a:t>5/6/20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693664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2E45BE-ED22-064E-9FE6-CAE6C5BB22FD}" type="datetime1">
              <a:rPr lang="en-US" smtClean="0"/>
              <a:t>5/6/20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3713172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7671B9-7D90-7347-9A44-BC798249D9A3}" type="datetime1">
              <a:rPr lang="en-US" smtClean="0"/>
              <a:t>5/6/20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263791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065" y="273050"/>
            <a:ext cx="315872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53802" y="273057"/>
            <a:ext cx="5367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0065" y="1435103"/>
            <a:ext cx="3158729" cy="4691063"/>
          </a:xfrm>
        </p:spPr>
        <p:txBody>
          <a:bodyPr/>
          <a:lstStyle>
            <a:lvl1pPr marL="0" indent="0">
              <a:buNone/>
              <a:defRPr sz="1400"/>
            </a:lvl1pPr>
            <a:lvl2pPr marL="457136" indent="0">
              <a:buNone/>
              <a:defRPr sz="1200"/>
            </a:lvl2pPr>
            <a:lvl3pPr marL="914272" indent="0">
              <a:buNone/>
              <a:defRPr sz="1000"/>
            </a:lvl3pPr>
            <a:lvl4pPr marL="1371407" indent="0">
              <a:buNone/>
              <a:defRPr sz="900"/>
            </a:lvl4pPr>
            <a:lvl5pPr marL="1828542" indent="0">
              <a:buNone/>
              <a:defRPr sz="900"/>
            </a:lvl5pPr>
            <a:lvl6pPr marL="2285678" indent="0">
              <a:buNone/>
              <a:defRPr sz="900"/>
            </a:lvl6pPr>
            <a:lvl7pPr marL="2742814" indent="0">
              <a:buNone/>
              <a:defRPr sz="900"/>
            </a:lvl7pPr>
            <a:lvl8pPr marL="3199950" indent="0">
              <a:buNone/>
              <a:defRPr sz="900"/>
            </a:lvl8pPr>
            <a:lvl9pPr marL="365708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47C7CB-5DA9-904B-A17A-80C53E94EECC}" type="datetime1">
              <a:rPr lang="en-US" smtClean="0"/>
              <a:t>5/6/20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1132165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1902" y="4800602"/>
            <a:ext cx="576072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81902" y="612775"/>
            <a:ext cx="5760720" cy="4114800"/>
          </a:xfrm>
        </p:spPr>
        <p:txBody>
          <a:bodyPr/>
          <a:lstStyle>
            <a:lvl1pPr marL="0" indent="0">
              <a:buNone/>
              <a:defRPr sz="3200"/>
            </a:lvl1pPr>
            <a:lvl2pPr marL="457136" indent="0">
              <a:buNone/>
              <a:defRPr sz="2800"/>
            </a:lvl2pPr>
            <a:lvl3pPr marL="914272" indent="0">
              <a:buNone/>
              <a:defRPr sz="2400"/>
            </a:lvl3pPr>
            <a:lvl4pPr marL="1371407" indent="0">
              <a:buNone/>
              <a:defRPr sz="2000"/>
            </a:lvl4pPr>
            <a:lvl5pPr marL="1828542" indent="0">
              <a:buNone/>
              <a:defRPr sz="2000"/>
            </a:lvl5pPr>
            <a:lvl6pPr marL="2285678" indent="0">
              <a:buNone/>
              <a:defRPr sz="2000"/>
            </a:lvl6pPr>
            <a:lvl7pPr marL="2742814" indent="0">
              <a:buNone/>
              <a:defRPr sz="2000"/>
            </a:lvl7pPr>
            <a:lvl8pPr marL="3199950" indent="0">
              <a:buNone/>
              <a:defRPr sz="2000"/>
            </a:lvl8pPr>
            <a:lvl9pPr marL="3657086" indent="0">
              <a:buNone/>
              <a:defRPr sz="2000"/>
            </a:lvl9pPr>
          </a:lstStyle>
          <a:p>
            <a:endParaRPr lang="en-US" dirty="0"/>
          </a:p>
        </p:txBody>
      </p:sp>
      <p:sp>
        <p:nvSpPr>
          <p:cNvPr id="4" name="Text Placeholder 3"/>
          <p:cNvSpPr>
            <a:spLocks noGrp="1"/>
          </p:cNvSpPr>
          <p:nvPr>
            <p:ph type="body" sz="half" idx="2"/>
          </p:nvPr>
        </p:nvSpPr>
        <p:spPr>
          <a:xfrm>
            <a:off x="1881902" y="5367340"/>
            <a:ext cx="5760720" cy="804862"/>
          </a:xfrm>
        </p:spPr>
        <p:txBody>
          <a:bodyPr/>
          <a:lstStyle>
            <a:lvl1pPr marL="0" indent="0">
              <a:buNone/>
              <a:defRPr sz="1400"/>
            </a:lvl1pPr>
            <a:lvl2pPr marL="457136" indent="0">
              <a:buNone/>
              <a:defRPr sz="1200"/>
            </a:lvl2pPr>
            <a:lvl3pPr marL="914272" indent="0">
              <a:buNone/>
              <a:defRPr sz="1000"/>
            </a:lvl3pPr>
            <a:lvl4pPr marL="1371407" indent="0">
              <a:buNone/>
              <a:defRPr sz="900"/>
            </a:lvl4pPr>
            <a:lvl5pPr marL="1828542" indent="0">
              <a:buNone/>
              <a:defRPr sz="900"/>
            </a:lvl5pPr>
            <a:lvl6pPr marL="2285678" indent="0">
              <a:buNone/>
              <a:defRPr sz="900"/>
            </a:lvl6pPr>
            <a:lvl7pPr marL="2742814" indent="0">
              <a:buNone/>
              <a:defRPr sz="900"/>
            </a:lvl7pPr>
            <a:lvl8pPr marL="3199950" indent="0">
              <a:buNone/>
              <a:defRPr sz="900"/>
            </a:lvl8pPr>
            <a:lvl9pPr marL="365708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2CE2F-0274-1F40-BE9B-0ADF5AEA209E}" type="datetime1">
              <a:rPr lang="en-US" smtClean="0"/>
              <a:t>5/6/20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2356753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0EC12-2A63-5545-8CEC-96DC61767B77}" type="datetime1">
              <a:rPr lang="en-US" smtClean="0"/>
              <a:t>5/6/20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2324634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0870" y="274645"/>
            <a:ext cx="216027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80060" y="274645"/>
            <a:ext cx="632079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70CDB8-ED2F-AA46-9017-4D78CCBADD42}" type="datetime1">
              <a:rPr lang="en-US" smtClean="0"/>
              <a:t>5/6/20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83D455-859C-0149-A967-4CB892A1ECF0}" type="slidenum">
              <a:rPr lang="en-US" smtClean="0"/>
              <a:t>‹#›</a:t>
            </a:fld>
            <a:endParaRPr lang="en-US" dirty="0"/>
          </a:p>
        </p:txBody>
      </p:sp>
    </p:spTree>
    <p:extLst>
      <p:ext uri="{BB962C8B-B14F-4D97-AF65-F5344CB8AC3E}">
        <p14:creationId xmlns:p14="http://schemas.microsoft.com/office/powerpoint/2010/main" val="16496782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60" y="274638"/>
            <a:ext cx="8641080" cy="1143000"/>
          </a:xfrm>
          <a:prstGeom prst="rect">
            <a:avLst/>
          </a:prstGeom>
        </p:spPr>
        <p:txBody>
          <a:bodyPr vert="horz" lIns="91427" tIns="45714" rIns="91427"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80060" y="1600205"/>
            <a:ext cx="8641080" cy="4525963"/>
          </a:xfrm>
          <a:prstGeom prst="rect">
            <a:avLst/>
          </a:prstGeom>
        </p:spPr>
        <p:txBody>
          <a:bodyPr vert="horz" lIns="91427" tIns="45714" rIns="91427"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80060" y="6356357"/>
            <a:ext cx="2240280" cy="365125"/>
          </a:xfrm>
          <a:prstGeom prst="rect">
            <a:avLst/>
          </a:prstGeom>
        </p:spPr>
        <p:txBody>
          <a:bodyPr vert="horz" lIns="91427" tIns="45714" rIns="91427" bIns="45714" rtlCol="0" anchor="ctr"/>
          <a:lstStyle>
            <a:lvl1pPr algn="l">
              <a:defRPr sz="1200">
                <a:solidFill>
                  <a:schemeClr val="tx1">
                    <a:tint val="75000"/>
                  </a:schemeClr>
                </a:solidFill>
              </a:defRPr>
            </a:lvl1pPr>
          </a:lstStyle>
          <a:p>
            <a:fld id="{627D3EDF-071B-504F-A114-D863F33F1102}" type="datetime1">
              <a:rPr lang="en-US" smtClean="0"/>
              <a:t>5/6/20</a:t>
            </a:fld>
            <a:endParaRPr lang="en-US" dirty="0"/>
          </a:p>
        </p:txBody>
      </p:sp>
      <p:sp>
        <p:nvSpPr>
          <p:cNvPr id="5" name="Footer Placeholder 4"/>
          <p:cNvSpPr>
            <a:spLocks noGrp="1"/>
          </p:cNvSpPr>
          <p:nvPr>
            <p:ph type="ftr" sz="quarter" idx="3"/>
          </p:nvPr>
        </p:nvSpPr>
        <p:spPr>
          <a:xfrm>
            <a:off x="3280410" y="6356357"/>
            <a:ext cx="3040380" cy="365125"/>
          </a:xfrm>
          <a:prstGeom prst="rect">
            <a:avLst/>
          </a:prstGeom>
        </p:spPr>
        <p:txBody>
          <a:bodyPr vert="horz" lIns="91427" tIns="45714" rIns="91427" bIns="45714"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880860" y="6356357"/>
            <a:ext cx="2240280" cy="365125"/>
          </a:xfrm>
          <a:prstGeom prst="rect">
            <a:avLst/>
          </a:prstGeom>
        </p:spPr>
        <p:txBody>
          <a:bodyPr vert="horz" lIns="91427" tIns="45714" rIns="91427" bIns="45714" rtlCol="0" anchor="ctr"/>
          <a:lstStyle>
            <a:lvl1pPr algn="r">
              <a:defRPr sz="1200">
                <a:solidFill>
                  <a:schemeClr val="tx1">
                    <a:tint val="75000"/>
                  </a:schemeClr>
                </a:solidFill>
              </a:defRPr>
            </a:lvl1pPr>
          </a:lstStyle>
          <a:p>
            <a:fld id="{2F83D455-859C-0149-A967-4CB892A1ECF0}" type="slidenum">
              <a:rPr lang="en-US" smtClean="0"/>
              <a:t>‹#›</a:t>
            </a:fld>
            <a:endParaRPr lang="en-US" dirty="0"/>
          </a:p>
        </p:txBody>
      </p:sp>
    </p:spTree>
    <p:extLst>
      <p:ext uri="{BB962C8B-B14F-4D97-AF65-F5344CB8AC3E}">
        <p14:creationId xmlns:p14="http://schemas.microsoft.com/office/powerpoint/2010/main" val="144172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136" rtl="0" eaLnBrk="1" latinLnBrk="0" hangingPunct="1">
        <a:spcBef>
          <a:spcPct val="0"/>
        </a:spcBef>
        <a:buNone/>
        <a:defRPr sz="4400" kern="1200">
          <a:solidFill>
            <a:schemeClr val="tx1"/>
          </a:solidFill>
          <a:latin typeface="+mj-lt"/>
          <a:ea typeface="+mj-ea"/>
          <a:cs typeface="+mj-cs"/>
        </a:defRPr>
      </a:lvl1pPr>
    </p:titleStyle>
    <p:body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7" algn="l" defTabSz="457136" rtl="0" eaLnBrk="1" latinLnBrk="0" hangingPunct="1">
        <a:defRPr sz="1800" kern="1200">
          <a:solidFill>
            <a:schemeClr val="tx1"/>
          </a:solidFill>
          <a:latin typeface="+mn-lt"/>
          <a:ea typeface="+mn-ea"/>
          <a:cs typeface="+mn-cs"/>
        </a:defRPr>
      </a:lvl4pPr>
      <a:lvl5pPr marL="1828542" algn="l" defTabSz="457136" rtl="0" eaLnBrk="1" latinLnBrk="0" hangingPunct="1">
        <a:defRPr sz="1800" kern="1200">
          <a:solidFill>
            <a:schemeClr val="tx1"/>
          </a:solidFill>
          <a:latin typeface="+mn-lt"/>
          <a:ea typeface="+mn-ea"/>
          <a:cs typeface="+mn-cs"/>
        </a:defRPr>
      </a:lvl5pPr>
      <a:lvl6pPr marL="2285678" algn="l" defTabSz="457136" rtl="0" eaLnBrk="1" latinLnBrk="0" hangingPunct="1">
        <a:defRPr sz="1800" kern="1200">
          <a:solidFill>
            <a:schemeClr val="tx1"/>
          </a:solidFill>
          <a:latin typeface="+mn-lt"/>
          <a:ea typeface="+mn-ea"/>
          <a:cs typeface="+mn-cs"/>
        </a:defRPr>
      </a:lvl6pPr>
      <a:lvl7pPr marL="2742814" algn="l" defTabSz="457136" rtl="0" eaLnBrk="1" latinLnBrk="0" hangingPunct="1">
        <a:defRPr sz="1800" kern="1200">
          <a:solidFill>
            <a:schemeClr val="tx1"/>
          </a:solidFill>
          <a:latin typeface="+mn-lt"/>
          <a:ea typeface="+mn-ea"/>
          <a:cs typeface="+mn-cs"/>
        </a:defRPr>
      </a:lvl7pPr>
      <a:lvl8pPr marL="3199950" algn="l" defTabSz="457136" rtl="0" eaLnBrk="1" latinLnBrk="0" hangingPunct="1">
        <a:defRPr sz="1800" kern="1200">
          <a:solidFill>
            <a:schemeClr val="tx1"/>
          </a:solidFill>
          <a:latin typeface="+mn-lt"/>
          <a:ea typeface="+mn-ea"/>
          <a:cs typeface="+mn-cs"/>
        </a:defRPr>
      </a:lvl8pPr>
      <a:lvl9pPr marL="3657086" algn="l" defTabSz="4571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hdphoto" Target="../media/hdphoto1.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microsoft.com/office/2007/relationships/hdphoto" Target="../media/hdphoto1.wdp"/></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hdphoto" Target="../media/hdphoto1.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7" name="Straight Arrow Connector 126"/>
          <p:cNvCxnSpPr>
            <a:cxnSpLocks/>
          </p:cNvCxnSpPr>
          <p:nvPr/>
        </p:nvCxnSpPr>
        <p:spPr>
          <a:xfrm flipV="1">
            <a:off x="1038434" y="5250842"/>
            <a:ext cx="6938063" cy="2"/>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cxnSpLocks/>
          </p:cNvCxnSpPr>
          <p:nvPr/>
        </p:nvCxnSpPr>
        <p:spPr>
          <a:xfrm flipV="1">
            <a:off x="1051135" y="5860442"/>
            <a:ext cx="6938063" cy="2"/>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a:cxnSpLocks/>
          </p:cNvCxnSpPr>
          <p:nvPr/>
        </p:nvCxnSpPr>
        <p:spPr>
          <a:xfrm>
            <a:off x="1439579" y="6773812"/>
            <a:ext cx="7858045" cy="29251"/>
          </a:xfrm>
          <a:prstGeom prst="straightConnector1">
            <a:avLst/>
          </a:prstGeom>
          <a:ln w="38100" cmpd="sng">
            <a:solidFill>
              <a:srgbClr val="FF0000">
                <a:alpha val="70000"/>
              </a:srgbClr>
            </a:solidFill>
            <a:prstDash val="soli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a:cxnSpLocks/>
          </p:cNvCxnSpPr>
          <p:nvPr/>
        </p:nvCxnSpPr>
        <p:spPr>
          <a:xfrm flipV="1">
            <a:off x="1331358" y="2594181"/>
            <a:ext cx="7975344" cy="0"/>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70" name="TextBox 169"/>
          <p:cNvSpPr txBox="1">
            <a:spLocks/>
          </p:cNvSpPr>
          <p:nvPr/>
        </p:nvSpPr>
        <p:spPr>
          <a:xfrm>
            <a:off x="9337509" y="1796009"/>
            <a:ext cx="228737" cy="3694633"/>
          </a:xfrm>
          <a:prstGeom prst="rect">
            <a:avLst/>
          </a:prstGeom>
          <a:noFill/>
          <a:ln w="28575" cmpd="sng">
            <a:solidFill>
              <a:srgbClr val="008000"/>
            </a:solidFill>
            <a:prstDash val="solid"/>
          </a:ln>
        </p:spPr>
        <p:txBody>
          <a:bodyPr wrap="square" lIns="91427" tIns="45714" rIns="91427" bIns="45714" rtlCol="0">
            <a:spAutoFit/>
          </a:bodyPr>
          <a:lstStyle/>
          <a:p>
            <a:pPr algn="ctr">
              <a:lnSpc>
                <a:spcPct val="80000"/>
              </a:lnSpc>
            </a:pPr>
            <a:r>
              <a:rPr lang="en-US" sz="1100" dirty="0" smtClean="0"/>
              <a:t>K</a:t>
            </a:r>
            <a:r>
              <a:rPr lang="en-US" sz="1050" dirty="0" smtClean="0"/>
              <a:t>INGDOM</a:t>
            </a:r>
          </a:p>
          <a:p>
            <a:pPr algn="ctr">
              <a:lnSpc>
                <a:spcPct val="80000"/>
              </a:lnSpc>
            </a:pPr>
            <a:r>
              <a:rPr lang="en-US" sz="1050" dirty="0" smtClean="0"/>
              <a:t>DELI</a:t>
            </a:r>
          </a:p>
          <a:p>
            <a:pPr algn="ctr">
              <a:lnSpc>
                <a:spcPct val="80000"/>
              </a:lnSpc>
            </a:pPr>
            <a:r>
              <a:rPr lang="en-US" sz="1050" dirty="0" smtClean="0"/>
              <a:t>VERED</a:t>
            </a:r>
          </a:p>
          <a:p>
            <a:pPr algn="ctr">
              <a:lnSpc>
                <a:spcPct val="80000"/>
              </a:lnSpc>
            </a:pPr>
            <a:r>
              <a:rPr lang="en-US" sz="1050" dirty="0" smtClean="0"/>
              <a:t>TO FATHER</a:t>
            </a:r>
          </a:p>
        </p:txBody>
      </p:sp>
      <p:sp>
        <p:nvSpPr>
          <p:cNvPr id="154" name="TextBox 153"/>
          <p:cNvSpPr txBox="1">
            <a:spLocks/>
          </p:cNvSpPr>
          <p:nvPr/>
        </p:nvSpPr>
        <p:spPr>
          <a:xfrm>
            <a:off x="9069441" y="1778544"/>
            <a:ext cx="236106" cy="3721005"/>
          </a:xfrm>
          <a:prstGeom prst="rect">
            <a:avLst/>
          </a:prstGeom>
          <a:solidFill>
            <a:srgbClr val="FFFFFF"/>
          </a:solidFill>
          <a:ln w="28575" cmpd="sng">
            <a:solidFill>
              <a:srgbClr val="008000"/>
            </a:solidFill>
            <a:prstDash val="solid"/>
          </a:ln>
        </p:spPr>
        <p:txBody>
          <a:bodyPr wrap="square" lIns="91427" tIns="45714" rIns="91427" bIns="45714" rtlCol="0">
            <a:spAutoFit/>
          </a:bodyPr>
          <a:lstStyle/>
          <a:p>
            <a:pPr algn="ctr">
              <a:lnSpc>
                <a:spcPct val="70000"/>
              </a:lnSpc>
            </a:pPr>
            <a:r>
              <a:rPr lang="en-US" sz="1200" dirty="0" smtClean="0"/>
              <a:t>CURSE OF SIN AND DEATH ENDED</a:t>
            </a:r>
          </a:p>
        </p:txBody>
      </p:sp>
      <p:cxnSp>
        <p:nvCxnSpPr>
          <p:cNvPr id="156" name="Straight Arrow Connector 155"/>
          <p:cNvCxnSpPr>
            <a:cxnSpLocks/>
          </p:cNvCxnSpPr>
          <p:nvPr/>
        </p:nvCxnSpPr>
        <p:spPr>
          <a:xfrm flipH="1" flipV="1">
            <a:off x="9299074" y="6451808"/>
            <a:ext cx="0" cy="329991"/>
          </a:xfrm>
          <a:prstGeom prst="straightConnector1">
            <a:avLst/>
          </a:prstGeom>
          <a:ln w="57150" cmpd="sng">
            <a:solidFill>
              <a:srgbClr val="FF0000">
                <a:alpha val="70000"/>
              </a:srgbClr>
            </a:solidFill>
            <a:prstDash val="solid"/>
            <a:round/>
            <a:headEnd type="oval"/>
            <a:tailEnd type="triangle"/>
          </a:ln>
          <a:effectLst/>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cxnSpLocks/>
          </p:cNvCxnSpPr>
          <p:nvPr/>
        </p:nvCxnSpPr>
        <p:spPr>
          <a:xfrm flipV="1">
            <a:off x="2588583" y="5721591"/>
            <a:ext cx="4783895" cy="1"/>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rot="16200000" flipH="1">
            <a:off x="6531773" y="2212183"/>
            <a:ext cx="1145174" cy="253916"/>
          </a:xfrm>
          <a:prstGeom prst="rect">
            <a:avLst/>
          </a:prstGeom>
          <a:solidFill>
            <a:srgbClr val="FFFFFF"/>
          </a:solidFill>
          <a:ln w="28575" cmpd="sng">
            <a:solidFill>
              <a:srgbClr val="FF0000"/>
            </a:solidFill>
          </a:ln>
        </p:spPr>
        <p:txBody>
          <a:bodyPr wrap="square" rtlCol="0">
            <a:spAutoFit/>
          </a:bodyPr>
          <a:lstStyle/>
          <a:p>
            <a:r>
              <a:rPr lang="en-US" sz="1050" b="1" dirty="0" smtClean="0">
                <a:solidFill>
                  <a:srgbClr val="FF0000"/>
                </a:solidFill>
              </a:rPr>
              <a:t>FINAL 3 ½ YEARS</a:t>
            </a:r>
            <a:endParaRPr lang="en-US" sz="1050" b="1" dirty="0">
              <a:solidFill>
                <a:srgbClr val="FF0000"/>
              </a:solidFill>
            </a:endParaRPr>
          </a:p>
        </p:txBody>
      </p:sp>
      <p:cxnSp>
        <p:nvCxnSpPr>
          <p:cNvPr id="139" name="Straight Arrow Connector 138"/>
          <p:cNvCxnSpPr>
            <a:cxnSpLocks/>
          </p:cNvCxnSpPr>
          <p:nvPr/>
        </p:nvCxnSpPr>
        <p:spPr>
          <a:xfrm flipV="1">
            <a:off x="2595477" y="5568674"/>
            <a:ext cx="3566678" cy="1"/>
          </a:xfrm>
          <a:prstGeom prst="straightConnector1">
            <a:avLst/>
          </a:prstGeom>
          <a:ln w="28575" cmpd="sng">
            <a:solidFill>
              <a:srgbClr val="FF0000">
                <a:alpha val="70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10" name="TextBox 109"/>
          <p:cNvSpPr txBox="1">
            <a:spLocks/>
          </p:cNvSpPr>
          <p:nvPr/>
        </p:nvSpPr>
        <p:spPr>
          <a:xfrm>
            <a:off x="6984317" y="2896221"/>
            <a:ext cx="236106" cy="2512471"/>
          </a:xfrm>
          <a:prstGeom prst="rect">
            <a:avLst/>
          </a:prstGeom>
          <a:solidFill>
            <a:srgbClr val="FFFFFF"/>
          </a:solidFill>
          <a:ln w="28575" cmpd="sng">
            <a:solidFill>
              <a:srgbClr val="FF0000"/>
            </a:solidFill>
            <a:prstDash val="solid"/>
          </a:ln>
        </p:spPr>
        <p:txBody>
          <a:bodyPr wrap="square" lIns="91427" tIns="45714" rIns="91427" bIns="45714" rtlCol="0">
            <a:spAutoFit/>
          </a:bodyPr>
          <a:lstStyle/>
          <a:p>
            <a:pPr algn="ctr">
              <a:lnSpc>
                <a:spcPct val="80000"/>
              </a:lnSpc>
            </a:pPr>
            <a:r>
              <a:rPr lang="en-US" sz="1400" dirty="0" smtClean="0">
                <a:solidFill>
                  <a:srgbClr val="FF0000"/>
                </a:solidFill>
              </a:rPr>
              <a:t>JACOBS TROUBLE</a:t>
            </a:r>
          </a:p>
        </p:txBody>
      </p:sp>
      <p:cxnSp>
        <p:nvCxnSpPr>
          <p:cNvPr id="181" name="Straight Arrow Connector 180"/>
          <p:cNvCxnSpPr>
            <a:cxnSpLocks/>
          </p:cNvCxnSpPr>
          <p:nvPr/>
        </p:nvCxnSpPr>
        <p:spPr>
          <a:xfrm flipV="1">
            <a:off x="3630526" y="6137622"/>
            <a:ext cx="4054475" cy="0"/>
          </a:xfrm>
          <a:prstGeom prst="straightConnector1">
            <a:avLst/>
          </a:prstGeom>
          <a:ln w="28575" cmpd="sng">
            <a:solidFill>
              <a:srgbClr val="0000FF">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02" name="TextBox 101"/>
          <p:cNvSpPr txBox="1">
            <a:spLocks/>
          </p:cNvSpPr>
          <p:nvPr/>
        </p:nvSpPr>
        <p:spPr>
          <a:xfrm>
            <a:off x="7782343" y="1413358"/>
            <a:ext cx="1539657" cy="256960"/>
          </a:xfrm>
          <a:prstGeom prst="rect">
            <a:avLst/>
          </a:prstGeom>
          <a:noFill/>
          <a:ln w="12700" cmpd="sng">
            <a:solidFill>
              <a:srgbClr val="008000"/>
            </a:solidFill>
          </a:ln>
        </p:spPr>
        <p:txBody>
          <a:bodyPr wrap="square" lIns="91427" tIns="45714" rIns="91427" bIns="45714" rtlCol="0">
            <a:spAutoFit/>
          </a:bodyPr>
          <a:lstStyle/>
          <a:p>
            <a:pPr algn="ctr">
              <a:lnSpc>
                <a:spcPct val="90000"/>
              </a:lnSpc>
            </a:pPr>
            <a:r>
              <a:rPr lang="en-US" sz="1200" b="1" dirty="0"/>
              <a:t>DAY OF </a:t>
            </a:r>
            <a:r>
              <a:rPr lang="en-US" sz="1200" b="1" dirty="0" smtClean="0"/>
              <a:t>THE LORD</a:t>
            </a:r>
            <a:endParaRPr lang="en-US" sz="1200" b="1" dirty="0"/>
          </a:p>
          <a:p>
            <a:pPr algn="ctr"/>
            <a:endParaRPr lang="en-US" sz="1000" dirty="0"/>
          </a:p>
        </p:txBody>
      </p:sp>
      <p:cxnSp>
        <p:nvCxnSpPr>
          <p:cNvPr id="5" name="Straight Connector 4"/>
          <p:cNvCxnSpPr>
            <a:cxnSpLocks/>
          </p:cNvCxnSpPr>
          <p:nvPr/>
        </p:nvCxnSpPr>
        <p:spPr>
          <a:xfrm flipV="1">
            <a:off x="142118" y="1719620"/>
            <a:ext cx="95023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a:spLocks/>
          </p:cNvSpPr>
          <p:nvPr/>
        </p:nvSpPr>
        <p:spPr>
          <a:xfrm>
            <a:off x="78174" y="1750737"/>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11" name="TextBox 10"/>
          <p:cNvSpPr txBox="1">
            <a:spLocks/>
          </p:cNvSpPr>
          <p:nvPr/>
        </p:nvSpPr>
        <p:spPr>
          <a:xfrm>
            <a:off x="1508719" y="171962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12" name="TextBox 11"/>
          <p:cNvSpPr txBox="1">
            <a:spLocks/>
          </p:cNvSpPr>
          <p:nvPr/>
        </p:nvSpPr>
        <p:spPr>
          <a:xfrm>
            <a:off x="3681373" y="1728706"/>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13" name="TextBox 12"/>
          <p:cNvSpPr txBox="1">
            <a:spLocks/>
          </p:cNvSpPr>
          <p:nvPr/>
        </p:nvSpPr>
        <p:spPr>
          <a:xfrm>
            <a:off x="5039743" y="1727216"/>
            <a:ext cx="1068581" cy="282783"/>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14" name="TextBox 13"/>
          <p:cNvSpPr txBox="1">
            <a:spLocks/>
          </p:cNvSpPr>
          <p:nvPr/>
        </p:nvSpPr>
        <p:spPr>
          <a:xfrm>
            <a:off x="7947445" y="1728702"/>
            <a:ext cx="1100329" cy="261598"/>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a:t>
            </a:r>
            <a:endParaRPr lang="en-US" sz="1100" b="1" dirty="0"/>
          </a:p>
        </p:txBody>
      </p:sp>
      <p:sp>
        <p:nvSpPr>
          <p:cNvPr id="16" name="TextBox 15"/>
          <p:cNvSpPr txBox="1">
            <a:spLocks/>
          </p:cNvSpPr>
          <p:nvPr/>
        </p:nvSpPr>
        <p:spPr>
          <a:xfrm>
            <a:off x="105706" y="2289197"/>
            <a:ext cx="932664" cy="1216731"/>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Gen. 1:</a:t>
            </a:r>
            <a:r>
              <a:rPr lang="en-US" sz="1000" dirty="0" smtClean="0"/>
              <a:t>1; 7</a:t>
            </a:r>
            <a:r>
              <a:rPr lang="en-US" sz="1000" dirty="0"/>
              <a:t>-</a:t>
            </a:r>
            <a:r>
              <a:rPr lang="en-US" sz="1000" dirty="0" smtClean="0"/>
              <a:t>9; 14</a:t>
            </a:r>
            <a:r>
              <a:rPr lang="en-US" sz="1000" dirty="0"/>
              <a:t>:19</a:t>
            </a:r>
          </a:p>
          <a:p>
            <a:pPr>
              <a:lnSpc>
                <a:spcPct val="90000"/>
              </a:lnSpc>
            </a:pPr>
            <a:r>
              <a:rPr lang="en-US" sz="1000" dirty="0"/>
              <a:t>Ex. 7-</a:t>
            </a:r>
            <a:r>
              <a:rPr lang="en-US" sz="1000" dirty="0" smtClean="0"/>
              <a:t>11</a:t>
            </a:r>
            <a:endParaRPr lang="en-US" sz="1000" dirty="0"/>
          </a:p>
          <a:p>
            <a:pPr>
              <a:lnSpc>
                <a:spcPct val="90000"/>
              </a:lnSpc>
            </a:pPr>
            <a:r>
              <a:rPr lang="en-US" sz="1000" dirty="0"/>
              <a:t>Ps</a:t>
            </a:r>
            <a:r>
              <a:rPr lang="en-US" sz="1000" dirty="0" smtClean="0"/>
              <a:t>. 104; </a:t>
            </a:r>
            <a:r>
              <a:rPr lang="en-US" sz="1100" b="1" dirty="0" smtClean="0"/>
              <a:t>135</a:t>
            </a:r>
            <a:endParaRPr lang="en-US" sz="1000" dirty="0"/>
          </a:p>
          <a:p>
            <a:pPr>
              <a:lnSpc>
                <a:spcPct val="90000"/>
              </a:lnSpc>
            </a:pPr>
            <a:r>
              <a:rPr lang="en-US" sz="1000" dirty="0"/>
              <a:t>Is. </a:t>
            </a:r>
            <a:r>
              <a:rPr lang="en-US" sz="1000" dirty="0" smtClean="0"/>
              <a:t>40; 45:18</a:t>
            </a:r>
            <a:endParaRPr lang="en-US" sz="1000" dirty="0"/>
          </a:p>
          <a:p>
            <a:pPr>
              <a:lnSpc>
                <a:spcPct val="90000"/>
              </a:lnSpc>
            </a:pPr>
            <a:r>
              <a:rPr lang="en-US" sz="1000" dirty="0"/>
              <a:t>Jer. 31:35</a:t>
            </a:r>
          </a:p>
          <a:p>
            <a:pPr>
              <a:lnSpc>
                <a:spcPct val="90000"/>
              </a:lnSpc>
            </a:pPr>
            <a:r>
              <a:rPr lang="en-US" sz="1000" dirty="0"/>
              <a:t>Mk. 13:</a:t>
            </a:r>
            <a:r>
              <a:rPr lang="en-US" sz="1000" dirty="0" smtClean="0"/>
              <a:t>19</a:t>
            </a:r>
          </a:p>
          <a:p>
            <a:pPr>
              <a:lnSpc>
                <a:spcPct val="90000"/>
              </a:lnSpc>
            </a:pPr>
            <a:r>
              <a:rPr lang="en-US" sz="1000" dirty="0" smtClean="0"/>
              <a:t>Acts</a:t>
            </a:r>
            <a:r>
              <a:rPr lang="en-US" sz="800" dirty="0" smtClean="0"/>
              <a:t> 4:24; 17:24</a:t>
            </a:r>
          </a:p>
        </p:txBody>
      </p:sp>
      <p:sp>
        <p:nvSpPr>
          <p:cNvPr id="17" name="TextBox 16"/>
          <p:cNvSpPr txBox="1">
            <a:spLocks/>
          </p:cNvSpPr>
          <p:nvPr/>
        </p:nvSpPr>
        <p:spPr>
          <a:xfrm>
            <a:off x="37717" y="-50800"/>
            <a:ext cx="9504731" cy="307764"/>
          </a:xfrm>
          <a:prstGeom prst="rect">
            <a:avLst/>
          </a:prstGeom>
          <a:noFill/>
          <a:ln w="12700" cmpd="sng">
            <a:noFill/>
          </a:ln>
        </p:spPr>
        <p:txBody>
          <a:bodyPr wrap="square" lIns="91427" tIns="45714" rIns="91427" bIns="45714" rtlCol="0">
            <a:spAutoFit/>
          </a:bodyPr>
          <a:lstStyle/>
          <a:p>
            <a:pPr algn="ctr"/>
            <a:r>
              <a:rPr lang="en-US" sz="1400" b="1" dirty="0" smtClean="0"/>
              <a:t>A WHOLISTIC BIBLICAL THEOLOGY: </a:t>
            </a:r>
            <a:r>
              <a:rPr lang="en-US" sz="1400" b="1" dirty="0"/>
              <a:t>THE </a:t>
            </a:r>
            <a:r>
              <a:rPr lang="en-US" sz="1400" b="1" dirty="0" smtClean="0"/>
              <a:t>WITNESS OF THE “GOSPEL” FROM </a:t>
            </a:r>
            <a:r>
              <a:rPr lang="en-US" sz="1400" b="1" dirty="0"/>
              <a:t>GENESIS TO REVELATION</a:t>
            </a:r>
          </a:p>
        </p:txBody>
      </p:sp>
      <p:sp>
        <p:nvSpPr>
          <p:cNvPr id="18" name="TextBox 17"/>
          <p:cNvSpPr txBox="1">
            <a:spLocks/>
          </p:cNvSpPr>
          <p:nvPr/>
        </p:nvSpPr>
        <p:spPr>
          <a:xfrm>
            <a:off x="3724301" y="2448478"/>
            <a:ext cx="1006923" cy="2347453"/>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90000"/>
              </a:lnSpc>
            </a:pPr>
            <a:r>
              <a:rPr lang="en-US" sz="1000" dirty="0"/>
              <a:t>Gen. 22</a:t>
            </a:r>
          </a:p>
          <a:p>
            <a:pPr>
              <a:lnSpc>
                <a:spcPct val="90000"/>
              </a:lnSpc>
            </a:pPr>
            <a:r>
              <a:rPr lang="en-US" sz="1000" dirty="0"/>
              <a:t>Ex. 12</a:t>
            </a:r>
          </a:p>
          <a:p>
            <a:pPr>
              <a:lnSpc>
                <a:spcPct val="90000"/>
              </a:lnSpc>
            </a:pPr>
            <a:r>
              <a:rPr lang="en-US" sz="1000" dirty="0"/>
              <a:t>Lev. 17:</a:t>
            </a:r>
            <a:r>
              <a:rPr lang="en-US" sz="1000" dirty="0" smtClean="0"/>
              <a:t>11</a:t>
            </a:r>
          </a:p>
          <a:p>
            <a:pPr>
              <a:lnSpc>
                <a:spcPct val="90000"/>
              </a:lnSpc>
            </a:pPr>
            <a:r>
              <a:rPr lang="en-US" sz="1000" dirty="0" smtClean="0"/>
              <a:t>Num. 35:33</a:t>
            </a:r>
            <a:endParaRPr lang="en-US" sz="1000" dirty="0"/>
          </a:p>
          <a:p>
            <a:pPr>
              <a:lnSpc>
                <a:spcPct val="90000"/>
              </a:lnSpc>
            </a:pPr>
            <a:r>
              <a:rPr lang="en-US" sz="1000" b="1" dirty="0"/>
              <a:t>Deut. 18:18-</a:t>
            </a:r>
            <a:r>
              <a:rPr lang="en-US" sz="1000" b="1" dirty="0" smtClean="0"/>
              <a:t>19</a:t>
            </a:r>
          </a:p>
          <a:p>
            <a:pPr>
              <a:lnSpc>
                <a:spcPct val="90000"/>
              </a:lnSpc>
            </a:pPr>
            <a:r>
              <a:rPr lang="en-US" sz="1000" b="1" dirty="0" smtClean="0"/>
              <a:t>Deut. 32:43</a:t>
            </a:r>
            <a:endParaRPr lang="en-US" sz="1000" b="1" dirty="0"/>
          </a:p>
          <a:p>
            <a:pPr>
              <a:lnSpc>
                <a:spcPct val="90000"/>
              </a:lnSpc>
            </a:pPr>
            <a:r>
              <a:rPr lang="en-US" sz="1000" dirty="0"/>
              <a:t>Ps. 22</a:t>
            </a:r>
          </a:p>
          <a:p>
            <a:pPr>
              <a:lnSpc>
                <a:spcPct val="90000"/>
              </a:lnSpc>
            </a:pPr>
            <a:r>
              <a:rPr lang="en-US" sz="1000" dirty="0"/>
              <a:t>Is. 53</a:t>
            </a:r>
          </a:p>
          <a:p>
            <a:pPr>
              <a:lnSpc>
                <a:spcPct val="90000"/>
              </a:lnSpc>
            </a:pPr>
            <a:r>
              <a:rPr lang="en-US" sz="1000" dirty="0"/>
              <a:t>Lk. 24</a:t>
            </a:r>
            <a:r>
              <a:rPr lang="en-US" sz="1000" dirty="0" smtClean="0"/>
              <a:t>:</a:t>
            </a:r>
            <a:r>
              <a:rPr lang="en-US" sz="1000" dirty="0"/>
              <a:t>2</a:t>
            </a:r>
            <a:r>
              <a:rPr lang="en-US" sz="1000" dirty="0" smtClean="0"/>
              <a:t>6; 44-</a:t>
            </a:r>
            <a:r>
              <a:rPr lang="en-US" sz="1000" dirty="0"/>
              <a:t>48</a:t>
            </a:r>
          </a:p>
          <a:p>
            <a:pPr>
              <a:lnSpc>
                <a:spcPct val="90000"/>
              </a:lnSpc>
            </a:pPr>
            <a:r>
              <a:rPr lang="en-US" sz="1000" dirty="0"/>
              <a:t>Jn. 1:29; 36</a:t>
            </a:r>
          </a:p>
          <a:p>
            <a:pPr>
              <a:lnSpc>
                <a:spcPct val="90000"/>
              </a:lnSpc>
            </a:pPr>
            <a:r>
              <a:rPr lang="en-US" sz="1000" dirty="0"/>
              <a:t>Jn. 3:14-18</a:t>
            </a:r>
          </a:p>
          <a:p>
            <a:pPr>
              <a:lnSpc>
                <a:spcPct val="90000"/>
              </a:lnSpc>
            </a:pPr>
            <a:r>
              <a:rPr lang="en-US" sz="1000" dirty="0"/>
              <a:t>Acts </a:t>
            </a:r>
            <a:r>
              <a:rPr lang="en-US" sz="1000" dirty="0" smtClean="0"/>
              <a:t>2; 3; 10; 15; 17;</a:t>
            </a:r>
          </a:p>
          <a:p>
            <a:pPr>
              <a:lnSpc>
                <a:spcPct val="90000"/>
              </a:lnSpc>
            </a:pPr>
            <a:r>
              <a:rPr lang="en-US" sz="1000" dirty="0" smtClean="0"/>
              <a:t>Rom. 15:8</a:t>
            </a:r>
            <a:endParaRPr lang="en-US" sz="1000" dirty="0"/>
          </a:p>
          <a:p>
            <a:pPr>
              <a:lnSpc>
                <a:spcPct val="90000"/>
              </a:lnSpc>
            </a:pPr>
            <a:r>
              <a:rPr lang="en-US" sz="1000" dirty="0"/>
              <a:t>1 Cor. 15:</a:t>
            </a:r>
            <a:r>
              <a:rPr lang="en-US" sz="1000" dirty="0" smtClean="0"/>
              <a:t>3</a:t>
            </a:r>
          </a:p>
          <a:p>
            <a:pPr>
              <a:lnSpc>
                <a:spcPct val="90000"/>
              </a:lnSpc>
            </a:pPr>
            <a:r>
              <a:rPr lang="en-US" sz="1000" dirty="0" smtClean="0"/>
              <a:t>Hb. 8-9</a:t>
            </a:r>
            <a:endParaRPr lang="en-US" sz="1000" dirty="0"/>
          </a:p>
        </p:txBody>
      </p:sp>
      <p:sp>
        <p:nvSpPr>
          <p:cNvPr id="25" name="TextBox 24"/>
          <p:cNvSpPr txBox="1">
            <a:spLocks/>
          </p:cNvSpPr>
          <p:nvPr/>
        </p:nvSpPr>
        <p:spPr>
          <a:xfrm>
            <a:off x="1544527" y="1979255"/>
            <a:ext cx="1047371" cy="925882"/>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90000"/>
              </a:lnSpc>
            </a:pPr>
            <a:r>
              <a:rPr lang="en-US" sz="1000" dirty="0"/>
              <a:t>Gen. 3:</a:t>
            </a:r>
            <a:r>
              <a:rPr lang="en-US" sz="1000" dirty="0" smtClean="0"/>
              <a:t>15; 6:18</a:t>
            </a:r>
            <a:endParaRPr lang="en-US" sz="1000" dirty="0"/>
          </a:p>
          <a:p>
            <a:pPr>
              <a:lnSpc>
                <a:spcPct val="90000"/>
              </a:lnSpc>
            </a:pPr>
            <a:r>
              <a:rPr lang="en-US" sz="1000" dirty="0"/>
              <a:t>Gen.</a:t>
            </a:r>
            <a:r>
              <a:rPr lang="en-US" sz="1000" dirty="0" smtClean="0"/>
              <a:t>12-22</a:t>
            </a:r>
            <a:endParaRPr lang="en-US" sz="1000" dirty="0"/>
          </a:p>
          <a:p>
            <a:pPr>
              <a:lnSpc>
                <a:spcPct val="90000"/>
              </a:lnSpc>
            </a:pPr>
            <a:r>
              <a:rPr lang="en-US" sz="1000" dirty="0"/>
              <a:t>Ex. 20</a:t>
            </a:r>
            <a:r>
              <a:rPr lang="en-US" sz="1000" dirty="0" smtClean="0"/>
              <a:t>-</a:t>
            </a:r>
            <a:r>
              <a:rPr lang="en-US" sz="1000" b="1" dirty="0" smtClean="0"/>
              <a:t>24</a:t>
            </a:r>
          </a:p>
          <a:p>
            <a:pPr>
              <a:lnSpc>
                <a:spcPct val="90000"/>
              </a:lnSpc>
            </a:pPr>
            <a:r>
              <a:rPr lang="en-US" sz="1000" dirty="0" smtClean="0"/>
              <a:t>2 </a:t>
            </a:r>
            <a:r>
              <a:rPr lang="en-US" sz="1000" dirty="0"/>
              <a:t>Sam. </a:t>
            </a:r>
            <a:r>
              <a:rPr lang="en-US" sz="1000" dirty="0" smtClean="0"/>
              <a:t>7;</a:t>
            </a:r>
          </a:p>
          <a:p>
            <a:pPr>
              <a:lnSpc>
                <a:spcPct val="90000"/>
              </a:lnSpc>
            </a:pPr>
            <a:r>
              <a:rPr lang="en-US" sz="1000" dirty="0" smtClean="0"/>
              <a:t>1 Chron. 18</a:t>
            </a:r>
          </a:p>
          <a:p>
            <a:pPr>
              <a:lnSpc>
                <a:spcPct val="90000"/>
              </a:lnSpc>
            </a:pPr>
            <a:r>
              <a:rPr lang="en-US" sz="1000" b="1" dirty="0" smtClean="0"/>
              <a:t>Jer. 31:31</a:t>
            </a:r>
            <a:endParaRPr lang="en-US" sz="1000" b="1" dirty="0"/>
          </a:p>
        </p:txBody>
      </p:sp>
      <p:sp>
        <p:nvSpPr>
          <p:cNvPr id="27" name="TextBox 26"/>
          <p:cNvSpPr txBox="1">
            <a:spLocks/>
          </p:cNvSpPr>
          <p:nvPr/>
        </p:nvSpPr>
        <p:spPr>
          <a:xfrm>
            <a:off x="7974665" y="1995756"/>
            <a:ext cx="104431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EARTH</a:t>
            </a:r>
            <a:endParaRPr lang="en-US" sz="1000" dirty="0"/>
          </a:p>
        </p:txBody>
      </p:sp>
      <p:cxnSp>
        <p:nvCxnSpPr>
          <p:cNvPr id="29" name="Straight Connector 28"/>
          <p:cNvCxnSpPr>
            <a:cxnSpLocks noChangeAspect="1"/>
          </p:cNvCxnSpPr>
          <p:nvPr/>
        </p:nvCxnSpPr>
        <p:spPr>
          <a:xfrm>
            <a:off x="4256684" y="649814"/>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noChangeAspect="1"/>
          </p:cNvCxnSpPr>
          <p:nvPr/>
        </p:nvCxnSpPr>
        <p:spPr>
          <a:xfrm>
            <a:off x="3940749" y="924127"/>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8" name="Oval 37"/>
          <p:cNvSpPr>
            <a:spLocks/>
          </p:cNvSpPr>
          <p:nvPr/>
        </p:nvSpPr>
        <p:spPr>
          <a:xfrm>
            <a:off x="2651035" y="1383503"/>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39" name="TextBox 38"/>
          <p:cNvSpPr txBox="1">
            <a:spLocks/>
          </p:cNvSpPr>
          <p:nvPr/>
        </p:nvSpPr>
        <p:spPr>
          <a:xfrm>
            <a:off x="2655208" y="1340145"/>
            <a:ext cx="325704" cy="369320"/>
          </a:xfrm>
          <a:prstGeom prst="rect">
            <a:avLst/>
          </a:prstGeom>
          <a:noFill/>
          <a:ln>
            <a:noFill/>
          </a:ln>
        </p:spPr>
        <p:txBody>
          <a:bodyPr wrap="none" lIns="91427" tIns="45714" rIns="91427" bIns="45714" rtlCol="0">
            <a:spAutoFit/>
          </a:bodyPr>
          <a:lstStyle/>
          <a:p>
            <a:r>
              <a:rPr lang="en-US" b="1" dirty="0" smtClean="0"/>
              <a:t>A</a:t>
            </a:r>
            <a:endParaRPr lang="en-US" b="1" dirty="0"/>
          </a:p>
        </p:txBody>
      </p:sp>
      <p:sp>
        <p:nvSpPr>
          <p:cNvPr id="40" name="Oval 39"/>
          <p:cNvSpPr>
            <a:spLocks/>
          </p:cNvSpPr>
          <p:nvPr/>
        </p:nvSpPr>
        <p:spPr>
          <a:xfrm>
            <a:off x="3004013" y="1380177"/>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1" name="Oval 40"/>
          <p:cNvSpPr>
            <a:spLocks/>
          </p:cNvSpPr>
          <p:nvPr/>
        </p:nvSpPr>
        <p:spPr>
          <a:xfrm>
            <a:off x="3344561" y="1383604"/>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2" name="Oval 41"/>
          <p:cNvSpPr>
            <a:spLocks/>
          </p:cNvSpPr>
          <p:nvPr/>
        </p:nvSpPr>
        <p:spPr>
          <a:xfrm>
            <a:off x="4732114" y="1383503"/>
            <a:ext cx="316839" cy="301751"/>
          </a:xfrm>
          <a:prstGeom prst="ellipse">
            <a:avLst/>
          </a:prstGeom>
          <a:solidFill>
            <a:schemeClr val="bg1"/>
          </a:solidFill>
          <a:ln w="28575"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4" name="TextBox 43"/>
          <p:cNvSpPr txBox="1">
            <a:spLocks/>
          </p:cNvSpPr>
          <p:nvPr/>
        </p:nvSpPr>
        <p:spPr>
          <a:xfrm>
            <a:off x="2967877" y="1338392"/>
            <a:ext cx="386393" cy="369320"/>
          </a:xfrm>
          <a:prstGeom prst="rect">
            <a:avLst/>
          </a:prstGeom>
          <a:noFill/>
        </p:spPr>
        <p:txBody>
          <a:bodyPr wrap="none" lIns="91427" tIns="45714" rIns="91427" bIns="45714" rtlCol="0">
            <a:spAutoFit/>
          </a:bodyPr>
          <a:lstStyle/>
          <a:p>
            <a:r>
              <a:rPr lang="en-US" b="1" dirty="0" smtClean="0"/>
              <a:t>M</a:t>
            </a:r>
            <a:endParaRPr lang="en-US" b="1" dirty="0"/>
          </a:p>
        </p:txBody>
      </p:sp>
      <p:sp>
        <p:nvSpPr>
          <p:cNvPr id="45" name="TextBox 44"/>
          <p:cNvSpPr txBox="1">
            <a:spLocks/>
          </p:cNvSpPr>
          <p:nvPr/>
        </p:nvSpPr>
        <p:spPr>
          <a:xfrm>
            <a:off x="3342870" y="1338392"/>
            <a:ext cx="330150" cy="369320"/>
          </a:xfrm>
          <a:prstGeom prst="rect">
            <a:avLst/>
          </a:prstGeom>
          <a:noFill/>
        </p:spPr>
        <p:txBody>
          <a:bodyPr wrap="none" lIns="91427" tIns="45714" rIns="91427" bIns="45714" rtlCol="0">
            <a:spAutoFit/>
          </a:bodyPr>
          <a:lstStyle/>
          <a:p>
            <a:r>
              <a:rPr lang="en-US" b="1" dirty="0"/>
              <a:t>D</a:t>
            </a:r>
          </a:p>
        </p:txBody>
      </p:sp>
      <p:sp>
        <p:nvSpPr>
          <p:cNvPr id="46" name="TextBox 45"/>
          <p:cNvSpPr txBox="1">
            <a:spLocks/>
          </p:cNvSpPr>
          <p:nvPr/>
        </p:nvSpPr>
        <p:spPr>
          <a:xfrm>
            <a:off x="4732110" y="1334400"/>
            <a:ext cx="336687" cy="369320"/>
          </a:xfrm>
          <a:prstGeom prst="rect">
            <a:avLst/>
          </a:prstGeom>
          <a:noFill/>
          <a:ln w="28575" cmpd="sng">
            <a:noFill/>
          </a:ln>
        </p:spPr>
        <p:txBody>
          <a:bodyPr wrap="none" lIns="91427" tIns="45714" rIns="91427" bIns="45714" rtlCol="0">
            <a:spAutoFit/>
          </a:bodyPr>
          <a:lstStyle/>
          <a:p>
            <a:r>
              <a:rPr lang="en-US" b="1" dirty="0" smtClean="0"/>
              <a:t>N</a:t>
            </a:r>
            <a:endParaRPr lang="en-US" b="1" dirty="0"/>
          </a:p>
        </p:txBody>
      </p:sp>
      <p:sp>
        <p:nvSpPr>
          <p:cNvPr id="47" name="TextBox 46"/>
          <p:cNvSpPr txBox="1">
            <a:spLocks/>
          </p:cNvSpPr>
          <p:nvPr/>
        </p:nvSpPr>
        <p:spPr>
          <a:xfrm>
            <a:off x="1544527" y="3126916"/>
            <a:ext cx="1047371" cy="1166305"/>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Dt</a:t>
            </a:r>
            <a:r>
              <a:rPr lang="en-US" sz="1000" dirty="0" smtClean="0"/>
              <a:t>. 4-6; 30; 32:43</a:t>
            </a:r>
            <a:endParaRPr lang="en-US" sz="1000" dirty="0"/>
          </a:p>
          <a:p>
            <a:pPr>
              <a:lnSpc>
                <a:spcPct val="90000"/>
              </a:lnSpc>
            </a:pPr>
            <a:r>
              <a:rPr lang="en-US" sz="1000" dirty="0"/>
              <a:t>Is. 42:</a:t>
            </a:r>
            <a:r>
              <a:rPr lang="en-US" sz="1000" dirty="0" smtClean="0"/>
              <a:t>9; 43</a:t>
            </a:r>
            <a:r>
              <a:rPr lang="en-US" sz="1000" dirty="0"/>
              <a:t>:</a:t>
            </a:r>
            <a:r>
              <a:rPr lang="en-US" sz="1000" dirty="0" smtClean="0"/>
              <a:t>1; 44</a:t>
            </a:r>
            <a:r>
              <a:rPr lang="en-US" sz="1000" dirty="0"/>
              <a:t>:</a:t>
            </a:r>
            <a:r>
              <a:rPr lang="en-US" sz="1000" dirty="0" smtClean="0"/>
              <a:t>21; 54:5</a:t>
            </a:r>
            <a:endParaRPr lang="en-US" sz="1000" dirty="0"/>
          </a:p>
          <a:p>
            <a:pPr>
              <a:lnSpc>
                <a:spcPct val="90000"/>
              </a:lnSpc>
            </a:pPr>
            <a:r>
              <a:rPr lang="en-US" sz="1000" b="1" dirty="0"/>
              <a:t>Is. 60; 62:7</a:t>
            </a:r>
          </a:p>
          <a:p>
            <a:pPr>
              <a:lnSpc>
                <a:spcPct val="90000"/>
              </a:lnSpc>
            </a:pPr>
            <a:r>
              <a:rPr lang="en-US" sz="1000" dirty="0"/>
              <a:t>Jer. 31:</a:t>
            </a:r>
            <a:r>
              <a:rPr lang="en-US" sz="1000" dirty="0" smtClean="0"/>
              <a:t>36; 33:20</a:t>
            </a:r>
            <a:endParaRPr lang="en-US" sz="1000" dirty="0"/>
          </a:p>
          <a:p>
            <a:pPr>
              <a:lnSpc>
                <a:spcPct val="90000"/>
              </a:lnSpc>
            </a:pPr>
            <a:r>
              <a:rPr lang="en-US" sz="1000" dirty="0"/>
              <a:t>Ez. 36-</a:t>
            </a:r>
            <a:r>
              <a:rPr lang="en-US" sz="1000" dirty="0" smtClean="0"/>
              <a:t>37</a:t>
            </a:r>
          </a:p>
          <a:p>
            <a:pPr>
              <a:lnSpc>
                <a:spcPct val="90000"/>
              </a:lnSpc>
            </a:pPr>
            <a:r>
              <a:rPr lang="en-US" sz="1000" dirty="0" smtClean="0"/>
              <a:t>Zech. 14:9-21</a:t>
            </a:r>
          </a:p>
        </p:txBody>
      </p:sp>
      <p:sp>
        <p:nvSpPr>
          <p:cNvPr id="49" name="TextBox 48"/>
          <p:cNvSpPr txBox="1">
            <a:spLocks/>
          </p:cNvSpPr>
          <p:nvPr/>
        </p:nvSpPr>
        <p:spPr>
          <a:xfrm>
            <a:off x="1544527" y="2908281"/>
            <a:ext cx="1047371" cy="233385"/>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000" dirty="0"/>
              <a:t>ISRAEL</a:t>
            </a:r>
          </a:p>
        </p:txBody>
      </p:sp>
      <p:sp>
        <p:nvSpPr>
          <p:cNvPr id="51" name="TextBox 50"/>
          <p:cNvSpPr txBox="1">
            <a:spLocks/>
          </p:cNvSpPr>
          <p:nvPr/>
        </p:nvSpPr>
        <p:spPr>
          <a:xfrm>
            <a:off x="1544527" y="4290762"/>
            <a:ext cx="1047371" cy="220561"/>
          </a:xfrm>
          <a:prstGeom prst="rect">
            <a:avLst/>
          </a:prstGeom>
          <a:noFill/>
          <a:ln w="19050" cmpd="sng">
            <a:solidFill>
              <a:schemeClr val="tx1"/>
            </a:solidFill>
          </a:ln>
        </p:spPr>
        <p:txBody>
          <a:bodyPr wrap="square" lIns="91427" tIns="45714" rIns="91427" bIns="45714" rtlCol="0">
            <a:spAutoFit/>
          </a:bodyPr>
          <a:lstStyle/>
          <a:p>
            <a:pPr algn="ctr">
              <a:lnSpc>
                <a:spcPct val="80000"/>
              </a:lnSpc>
            </a:pPr>
            <a:r>
              <a:rPr lang="en-US" sz="1000" dirty="0" smtClean="0"/>
              <a:t>PRIORITY</a:t>
            </a:r>
            <a:endParaRPr lang="en-US" sz="1000" dirty="0"/>
          </a:p>
        </p:txBody>
      </p:sp>
      <p:sp>
        <p:nvSpPr>
          <p:cNvPr id="52" name="TextBox 51"/>
          <p:cNvSpPr txBox="1">
            <a:spLocks/>
          </p:cNvSpPr>
          <p:nvPr/>
        </p:nvSpPr>
        <p:spPr>
          <a:xfrm>
            <a:off x="1544527" y="4512232"/>
            <a:ext cx="1047371" cy="1046105"/>
          </a:xfrm>
          <a:prstGeom prst="rect">
            <a:avLst/>
          </a:prstGeom>
          <a:solidFill>
            <a:schemeClr val="bg1"/>
          </a:solidFill>
          <a:ln w="19050" cmpd="sng">
            <a:solidFill>
              <a:schemeClr val="tx1"/>
            </a:solidFill>
          </a:ln>
        </p:spPr>
        <p:txBody>
          <a:bodyPr wrap="square" lIns="91427" tIns="45714" rIns="91427" bIns="45714" rtlCol="0">
            <a:spAutoFit/>
          </a:bodyPr>
          <a:lstStyle/>
          <a:p>
            <a:pPr>
              <a:lnSpc>
                <a:spcPct val="90000"/>
              </a:lnSpc>
            </a:pPr>
            <a:r>
              <a:rPr lang="en-US" sz="900" dirty="0" smtClean="0"/>
              <a:t>Mt. 1:1</a:t>
            </a:r>
          </a:p>
          <a:p>
            <a:pPr>
              <a:lnSpc>
                <a:spcPct val="90000"/>
              </a:lnSpc>
            </a:pPr>
            <a:r>
              <a:rPr lang="en-US" sz="900" dirty="0" smtClean="0"/>
              <a:t>Jn</a:t>
            </a:r>
            <a:r>
              <a:rPr lang="en-US" sz="900" dirty="0"/>
              <a:t>. 1:31; 4:22</a:t>
            </a:r>
            <a:br>
              <a:rPr lang="en-US" sz="900" dirty="0"/>
            </a:br>
            <a:r>
              <a:rPr lang="en-US" sz="900" dirty="0"/>
              <a:t>Ac. 2:</a:t>
            </a:r>
            <a:r>
              <a:rPr lang="en-US" sz="900" dirty="0" smtClean="0"/>
              <a:t>36,39</a:t>
            </a:r>
            <a:r>
              <a:rPr lang="en-US" sz="900" dirty="0"/>
              <a:t>; 3:</a:t>
            </a:r>
            <a:r>
              <a:rPr lang="en-US" sz="900" dirty="0" smtClean="0"/>
              <a:t>26; 5</a:t>
            </a:r>
            <a:r>
              <a:rPr lang="en-US" sz="900" dirty="0"/>
              <a:t>:30; </a:t>
            </a:r>
            <a:r>
              <a:rPr lang="en-US" sz="900" b="1" dirty="0"/>
              <a:t>11:</a:t>
            </a:r>
            <a:r>
              <a:rPr lang="en-US" sz="900" b="1" dirty="0" smtClean="0"/>
              <a:t>15; 24:14; 26:6-7,23</a:t>
            </a:r>
            <a:endParaRPr lang="en-US" sz="900" b="1" dirty="0"/>
          </a:p>
          <a:p>
            <a:pPr>
              <a:lnSpc>
                <a:spcPct val="90000"/>
              </a:lnSpc>
            </a:pPr>
            <a:r>
              <a:rPr lang="en-US" sz="900" dirty="0"/>
              <a:t>Rom. 1:</a:t>
            </a:r>
            <a:r>
              <a:rPr lang="en-US" sz="900" dirty="0" smtClean="0"/>
              <a:t>16</a:t>
            </a:r>
            <a:r>
              <a:rPr lang="en-US" sz="900" dirty="0"/>
              <a:t>;</a:t>
            </a:r>
            <a:r>
              <a:rPr lang="en-US" sz="900" dirty="0" smtClean="0"/>
              <a:t> </a:t>
            </a:r>
            <a:r>
              <a:rPr lang="en-US" sz="900" dirty="0"/>
              <a:t>2:</a:t>
            </a:r>
            <a:r>
              <a:rPr lang="en-US" sz="900" dirty="0" smtClean="0"/>
              <a:t>9;</a:t>
            </a:r>
            <a:r>
              <a:rPr lang="en-US" sz="900" dirty="0"/>
              <a:t/>
            </a:r>
            <a:br>
              <a:rPr lang="en-US" sz="900" dirty="0"/>
            </a:br>
            <a:r>
              <a:rPr lang="en-US" sz="900" dirty="0" smtClean="0"/>
              <a:t>9</a:t>
            </a:r>
            <a:r>
              <a:rPr lang="en-US" sz="900" dirty="0"/>
              <a:t>:1-</a:t>
            </a:r>
            <a:r>
              <a:rPr lang="en-US" sz="900" dirty="0" smtClean="0"/>
              <a:t>3; 11:28; </a:t>
            </a:r>
            <a:r>
              <a:rPr lang="en-US" sz="900" b="1" dirty="0" smtClean="0"/>
              <a:t>15:4-8</a:t>
            </a:r>
            <a:r>
              <a:rPr lang="en-US" sz="900" dirty="0" smtClean="0"/>
              <a:t>; 16:25-27</a:t>
            </a:r>
            <a:endParaRPr lang="en-US" sz="900" dirty="0"/>
          </a:p>
        </p:txBody>
      </p:sp>
      <p:sp>
        <p:nvSpPr>
          <p:cNvPr id="56" name="TextBox 55"/>
          <p:cNvSpPr txBox="1">
            <a:spLocks/>
          </p:cNvSpPr>
          <p:nvPr/>
        </p:nvSpPr>
        <p:spPr>
          <a:xfrm>
            <a:off x="3724306" y="4808196"/>
            <a:ext cx="1006923"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PRAXIS</a:t>
            </a:r>
          </a:p>
        </p:txBody>
      </p:sp>
      <p:sp>
        <p:nvSpPr>
          <p:cNvPr id="57" name="TextBox 56"/>
          <p:cNvSpPr txBox="1">
            <a:spLocks/>
          </p:cNvSpPr>
          <p:nvPr/>
        </p:nvSpPr>
        <p:spPr>
          <a:xfrm>
            <a:off x="3723102" y="2203201"/>
            <a:ext cx="100692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a:t>NATURE</a:t>
            </a:r>
          </a:p>
        </p:txBody>
      </p:sp>
      <p:sp>
        <p:nvSpPr>
          <p:cNvPr id="58" name="TextBox 57"/>
          <p:cNvSpPr txBox="1">
            <a:spLocks/>
          </p:cNvSpPr>
          <p:nvPr/>
        </p:nvSpPr>
        <p:spPr>
          <a:xfrm>
            <a:off x="3727794" y="5066448"/>
            <a:ext cx="1005840" cy="1756879"/>
          </a:xfrm>
          <a:prstGeom prst="rect">
            <a:avLst/>
          </a:prstGeom>
          <a:solidFill>
            <a:schemeClr val="bg1"/>
          </a:solidFill>
          <a:ln w="19050" cmpd="sng">
            <a:solidFill>
              <a:schemeClr val="tx1"/>
            </a:solidFill>
          </a:ln>
        </p:spPr>
        <p:txBody>
          <a:bodyPr wrap="square" lIns="91427" tIns="45714" rIns="91427" bIns="45714" rtlCol="0">
            <a:spAutoFit/>
          </a:bodyPr>
          <a:lstStyle/>
          <a:p>
            <a:pPr>
              <a:lnSpc>
                <a:spcPct val="90000"/>
              </a:lnSpc>
            </a:pPr>
            <a:r>
              <a:rPr lang="en-US" sz="1000" dirty="0"/>
              <a:t>Mt. 16:21-27</a:t>
            </a:r>
          </a:p>
          <a:p>
            <a:pPr>
              <a:lnSpc>
                <a:spcPct val="90000"/>
              </a:lnSpc>
            </a:pPr>
            <a:r>
              <a:rPr lang="en-US" sz="1000" dirty="0"/>
              <a:t>Mk. 8:31-37</a:t>
            </a:r>
          </a:p>
          <a:p>
            <a:pPr>
              <a:lnSpc>
                <a:spcPct val="90000"/>
              </a:lnSpc>
            </a:pPr>
            <a:r>
              <a:rPr lang="en-US" sz="1000" dirty="0"/>
              <a:t>Lk. 9:22-27</a:t>
            </a:r>
          </a:p>
          <a:p>
            <a:pPr>
              <a:lnSpc>
                <a:spcPct val="90000"/>
              </a:lnSpc>
            </a:pPr>
            <a:r>
              <a:rPr lang="en-US" sz="1000" dirty="0"/>
              <a:t>Lk. 14:25-33</a:t>
            </a:r>
          </a:p>
          <a:p>
            <a:pPr>
              <a:lnSpc>
                <a:spcPct val="90000"/>
              </a:lnSpc>
            </a:pPr>
            <a:r>
              <a:rPr lang="en-US" sz="1000" dirty="0"/>
              <a:t>Jn. </a:t>
            </a:r>
            <a:r>
              <a:rPr lang="en-US" sz="1000" dirty="0" smtClean="0"/>
              <a:t>3:19-21; 12</a:t>
            </a:r>
            <a:r>
              <a:rPr lang="en-US" sz="1000" dirty="0"/>
              <a:t>:24</a:t>
            </a:r>
          </a:p>
          <a:p>
            <a:pPr>
              <a:lnSpc>
                <a:spcPct val="90000"/>
              </a:lnSpc>
            </a:pPr>
            <a:r>
              <a:rPr lang="en-US" sz="1000" dirty="0"/>
              <a:t>Acts 14:22</a:t>
            </a:r>
          </a:p>
          <a:p>
            <a:pPr>
              <a:lnSpc>
                <a:spcPct val="90000"/>
              </a:lnSpc>
            </a:pPr>
            <a:r>
              <a:rPr lang="en-US" sz="1000" dirty="0"/>
              <a:t>Rom. 8:17-18</a:t>
            </a:r>
          </a:p>
          <a:p>
            <a:pPr>
              <a:lnSpc>
                <a:spcPct val="90000"/>
              </a:lnSpc>
            </a:pPr>
            <a:r>
              <a:rPr lang="en-US" sz="1000" dirty="0"/>
              <a:t>Phil. 3:7-11</a:t>
            </a:r>
          </a:p>
          <a:p>
            <a:pPr>
              <a:lnSpc>
                <a:spcPct val="90000"/>
              </a:lnSpc>
            </a:pPr>
            <a:r>
              <a:rPr lang="en-US" sz="1000" dirty="0"/>
              <a:t>1 Pt. 2:21</a:t>
            </a:r>
          </a:p>
          <a:p>
            <a:pPr>
              <a:lnSpc>
                <a:spcPct val="90000"/>
              </a:lnSpc>
            </a:pPr>
            <a:r>
              <a:rPr lang="en-US" sz="1000" dirty="0"/>
              <a:t>2 Cor. 4:10</a:t>
            </a:r>
          </a:p>
          <a:p>
            <a:pPr>
              <a:lnSpc>
                <a:spcPct val="90000"/>
              </a:lnSpc>
            </a:pPr>
            <a:r>
              <a:rPr lang="en-US" sz="1000" dirty="0"/>
              <a:t>Gal. 6:14</a:t>
            </a:r>
          </a:p>
        </p:txBody>
      </p:sp>
      <p:sp>
        <p:nvSpPr>
          <p:cNvPr id="65" name="TextBox 64"/>
          <p:cNvSpPr txBox="1">
            <a:spLocks/>
          </p:cNvSpPr>
          <p:nvPr/>
        </p:nvSpPr>
        <p:spPr>
          <a:xfrm>
            <a:off x="105709" y="3486065"/>
            <a:ext cx="932664"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MAN</a:t>
            </a:r>
          </a:p>
        </p:txBody>
      </p:sp>
      <p:sp>
        <p:nvSpPr>
          <p:cNvPr id="66" name="TextBox 65"/>
          <p:cNvSpPr txBox="1">
            <a:spLocks/>
          </p:cNvSpPr>
          <p:nvPr/>
        </p:nvSpPr>
        <p:spPr>
          <a:xfrm>
            <a:off x="105706" y="2042969"/>
            <a:ext cx="932664"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EARTH</a:t>
            </a:r>
          </a:p>
        </p:txBody>
      </p:sp>
      <p:sp>
        <p:nvSpPr>
          <p:cNvPr id="67" name="TextBox 66"/>
          <p:cNvSpPr txBox="1">
            <a:spLocks/>
          </p:cNvSpPr>
          <p:nvPr/>
        </p:nvSpPr>
        <p:spPr>
          <a:xfrm>
            <a:off x="105706" y="3738747"/>
            <a:ext cx="932664" cy="1169539"/>
          </a:xfrm>
          <a:prstGeom prst="rect">
            <a:avLst/>
          </a:prstGeom>
          <a:noFill/>
          <a:ln w="19050" cmpd="sng">
            <a:solidFill>
              <a:schemeClr val="tx1"/>
            </a:solidFill>
          </a:ln>
        </p:spPr>
        <p:txBody>
          <a:bodyPr wrap="square" lIns="91427" tIns="45714" rIns="91427" bIns="45714" rtlCol="0">
            <a:spAutoFit/>
          </a:bodyPr>
          <a:lstStyle/>
          <a:p>
            <a:r>
              <a:rPr lang="en-US" sz="1000" dirty="0"/>
              <a:t>Gen 1:26-</a:t>
            </a:r>
            <a:r>
              <a:rPr lang="en-US" sz="1000" dirty="0" smtClean="0"/>
              <a:t>31; 2:7; 6</a:t>
            </a:r>
            <a:r>
              <a:rPr lang="en-US" sz="1000" dirty="0"/>
              <a:t>:1-</a:t>
            </a:r>
            <a:r>
              <a:rPr lang="en-US" sz="1000" dirty="0" smtClean="0"/>
              <a:t>8; 7</a:t>
            </a:r>
            <a:r>
              <a:rPr lang="en-US" sz="1000" dirty="0"/>
              <a:t>-</a:t>
            </a:r>
            <a:r>
              <a:rPr lang="en-US" sz="1000" dirty="0" smtClean="0"/>
              <a:t>9</a:t>
            </a:r>
            <a:endParaRPr lang="en-US" sz="1000" dirty="0"/>
          </a:p>
          <a:p>
            <a:r>
              <a:rPr lang="en-US" sz="1000" dirty="0"/>
              <a:t>Job. 33:4;6</a:t>
            </a:r>
          </a:p>
          <a:p>
            <a:r>
              <a:rPr lang="en-US" sz="1000" dirty="0"/>
              <a:t>Job 34:14-15</a:t>
            </a:r>
          </a:p>
          <a:p>
            <a:r>
              <a:rPr lang="en-US" sz="1000" dirty="0"/>
              <a:t>Ps. </a:t>
            </a:r>
            <a:r>
              <a:rPr lang="en-US" sz="1000" dirty="0" smtClean="0"/>
              <a:t>8; 104</a:t>
            </a:r>
          </a:p>
          <a:p>
            <a:r>
              <a:rPr lang="en-US" sz="1000" dirty="0" smtClean="0"/>
              <a:t>Is. 42:5</a:t>
            </a:r>
            <a:endParaRPr lang="en-US" sz="1000" dirty="0"/>
          </a:p>
          <a:p>
            <a:r>
              <a:rPr lang="en-US" sz="1000" dirty="0" smtClean="0"/>
              <a:t>Zech. 12:1</a:t>
            </a:r>
            <a:endParaRPr lang="en-US" sz="1000" dirty="0"/>
          </a:p>
        </p:txBody>
      </p:sp>
      <p:sp>
        <p:nvSpPr>
          <p:cNvPr id="68" name="TextBox 67"/>
          <p:cNvSpPr txBox="1">
            <a:spLocks/>
          </p:cNvSpPr>
          <p:nvPr/>
        </p:nvSpPr>
        <p:spPr>
          <a:xfrm>
            <a:off x="105709" y="4903407"/>
            <a:ext cx="932664"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t>ISRAEL-Land</a:t>
            </a:r>
            <a:endParaRPr lang="en-US" sz="1000" dirty="0"/>
          </a:p>
        </p:txBody>
      </p:sp>
      <p:sp>
        <p:nvSpPr>
          <p:cNvPr id="69" name="TextBox 68"/>
          <p:cNvSpPr txBox="1">
            <a:spLocks/>
          </p:cNvSpPr>
          <p:nvPr/>
        </p:nvSpPr>
        <p:spPr>
          <a:xfrm>
            <a:off x="99517" y="5953613"/>
            <a:ext cx="932664" cy="925882"/>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Ex</a:t>
            </a:r>
            <a:r>
              <a:rPr lang="en-US" sz="1000" dirty="0" smtClean="0"/>
              <a:t>.3:15; 19:5-6, 20-24</a:t>
            </a:r>
            <a:endParaRPr lang="en-US" sz="1000" dirty="0"/>
          </a:p>
          <a:p>
            <a:pPr>
              <a:lnSpc>
                <a:spcPct val="90000"/>
              </a:lnSpc>
            </a:pPr>
            <a:r>
              <a:rPr lang="en-US" sz="1000" dirty="0"/>
              <a:t>Deut. 4:32-40</a:t>
            </a:r>
          </a:p>
          <a:p>
            <a:pPr>
              <a:lnSpc>
                <a:spcPct val="90000"/>
              </a:lnSpc>
            </a:pPr>
            <a:r>
              <a:rPr lang="en-US" sz="1000" dirty="0"/>
              <a:t>Is. 43:1; 15; 21 </a:t>
            </a:r>
          </a:p>
          <a:p>
            <a:pPr>
              <a:lnSpc>
                <a:spcPct val="90000"/>
              </a:lnSpc>
            </a:pPr>
            <a:r>
              <a:rPr lang="en-US" sz="1000" dirty="0"/>
              <a:t>Is. </a:t>
            </a:r>
            <a:r>
              <a:rPr lang="en-US" sz="1000" dirty="0" smtClean="0"/>
              <a:t>44:1-2, 45</a:t>
            </a:r>
            <a:r>
              <a:rPr lang="en-US" sz="1000" dirty="0"/>
              <a:t>:11</a:t>
            </a:r>
          </a:p>
        </p:txBody>
      </p:sp>
      <p:sp>
        <p:nvSpPr>
          <p:cNvPr id="75" name="TextBox 74"/>
          <p:cNvSpPr txBox="1">
            <a:spLocks/>
          </p:cNvSpPr>
          <p:nvPr/>
        </p:nvSpPr>
        <p:spPr>
          <a:xfrm>
            <a:off x="2683647" y="1783764"/>
            <a:ext cx="282556" cy="1305845"/>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smtClean="0"/>
              <a:t>BRAHAM</a:t>
            </a:r>
            <a:endParaRPr lang="en-US" sz="1300" dirty="0"/>
          </a:p>
        </p:txBody>
      </p:sp>
      <p:sp>
        <p:nvSpPr>
          <p:cNvPr id="76" name="TextBox 75"/>
          <p:cNvSpPr txBox="1">
            <a:spLocks/>
          </p:cNvSpPr>
          <p:nvPr/>
        </p:nvSpPr>
        <p:spPr>
          <a:xfrm>
            <a:off x="3021911" y="1780700"/>
            <a:ext cx="282556" cy="901888"/>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a:t>OSES</a:t>
            </a:r>
          </a:p>
        </p:txBody>
      </p:sp>
      <p:sp>
        <p:nvSpPr>
          <p:cNvPr id="77" name="TextBox 76"/>
          <p:cNvSpPr txBox="1">
            <a:spLocks/>
          </p:cNvSpPr>
          <p:nvPr/>
        </p:nvSpPr>
        <p:spPr>
          <a:xfrm>
            <a:off x="3356808" y="1778089"/>
            <a:ext cx="282556" cy="901888"/>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a:t>AVID</a:t>
            </a:r>
          </a:p>
        </p:txBody>
      </p:sp>
      <p:sp>
        <p:nvSpPr>
          <p:cNvPr id="85" name="TextBox 84"/>
          <p:cNvSpPr txBox="1">
            <a:spLocks/>
          </p:cNvSpPr>
          <p:nvPr/>
        </p:nvSpPr>
        <p:spPr>
          <a:xfrm>
            <a:off x="5009495" y="748717"/>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pic>
        <p:nvPicPr>
          <p:cNvPr id="94" name="Picture 93"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32182" y="997458"/>
            <a:ext cx="648764" cy="617868"/>
          </a:xfrm>
          <a:prstGeom prst="rect">
            <a:avLst/>
          </a:prstGeom>
        </p:spPr>
      </p:pic>
      <p:sp>
        <p:nvSpPr>
          <p:cNvPr id="97" name="TextBox 96"/>
          <p:cNvSpPr txBox="1">
            <a:spLocks/>
          </p:cNvSpPr>
          <p:nvPr/>
        </p:nvSpPr>
        <p:spPr>
          <a:xfrm>
            <a:off x="7974665" y="3052325"/>
            <a:ext cx="104431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MAN</a:t>
            </a:r>
            <a:endParaRPr lang="en-US" sz="1000" dirty="0"/>
          </a:p>
        </p:txBody>
      </p:sp>
      <p:sp>
        <p:nvSpPr>
          <p:cNvPr id="98" name="TextBox 97"/>
          <p:cNvSpPr txBox="1">
            <a:spLocks/>
          </p:cNvSpPr>
          <p:nvPr/>
        </p:nvSpPr>
        <p:spPr>
          <a:xfrm>
            <a:off x="7974665" y="3296598"/>
            <a:ext cx="1044311" cy="707874"/>
          </a:xfrm>
          <a:prstGeom prst="rect">
            <a:avLst/>
          </a:prstGeom>
          <a:noFill/>
          <a:ln w="19050" cmpd="sng">
            <a:solidFill>
              <a:schemeClr val="tx1"/>
            </a:solidFill>
          </a:ln>
        </p:spPr>
        <p:txBody>
          <a:bodyPr wrap="square" lIns="91427" tIns="45714" rIns="91427" bIns="45714" rtlCol="0">
            <a:spAutoFit/>
          </a:bodyPr>
          <a:lstStyle/>
          <a:p>
            <a:r>
              <a:rPr lang="en-US" sz="1000" dirty="0" smtClean="0"/>
              <a:t>Jn. 5:29</a:t>
            </a:r>
          </a:p>
          <a:p>
            <a:r>
              <a:rPr lang="en-US" sz="1000" dirty="0" smtClean="0"/>
              <a:t>Acts 24:15 </a:t>
            </a:r>
          </a:p>
          <a:p>
            <a:r>
              <a:rPr lang="en-US" sz="1000" dirty="0" smtClean="0"/>
              <a:t>1 Cor. 15</a:t>
            </a:r>
          </a:p>
          <a:p>
            <a:r>
              <a:rPr lang="en-US" sz="1000" dirty="0" smtClean="0"/>
              <a:t>1 Thess. 4-5</a:t>
            </a:r>
          </a:p>
        </p:txBody>
      </p:sp>
      <p:sp>
        <p:nvSpPr>
          <p:cNvPr id="100" name="TextBox 99"/>
          <p:cNvSpPr txBox="1">
            <a:spLocks/>
          </p:cNvSpPr>
          <p:nvPr/>
        </p:nvSpPr>
        <p:spPr>
          <a:xfrm>
            <a:off x="7974665" y="2234667"/>
            <a:ext cx="1044311" cy="861762"/>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smtClean="0"/>
              <a:t>Ez. 47:12</a:t>
            </a:r>
          </a:p>
          <a:p>
            <a:r>
              <a:rPr lang="en-US" sz="1000" dirty="0" smtClean="0"/>
              <a:t>Is. 2; 13; 24; 25</a:t>
            </a:r>
          </a:p>
          <a:p>
            <a:r>
              <a:rPr lang="en-US" sz="1000" dirty="0"/>
              <a:t>Is. 66:10-</a:t>
            </a:r>
            <a:r>
              <a:rPr lang="en-US" sz="1000" dirty="0" smtClean="0"/>
              <a:t>24</a:t>
            </a:r>
            <a:endParaRPr lang="en-US" sz="1000" dirty="0"/>
          </a:p>
          <a:p>
            <a:r>
              <a:rPr lang="en-US" sz="1000" dirty="0" smtClean="0"/>
              <a:t>Rom</a:t>
            </a:r>
            <a:r>
              <a:rPr lang="en-US" sz="1000" dirty="0"/>
              <a:t>. 8:</a:t>
            </a:r>
            <a:r>
              <a:rPr lang="en-US" sz="1000" dirty="0" smtClean="0"/>
              <a:t>22</a:t>
            </a:r>
          </a:p>
          <a:p>
            <a:r>
              <a:rPr lang="en-US" sz="1000" dirty="0" smtClean="0"/>
              <a:t>Rev. 22:2</a:t>
            </a:r>
          </a:p>
        </p:txBody>
      </p:sp>
      <p:sp>
        <p:nvSpPr>
          <p:cNvPr id="63" name="TextBox 62"/>
          <p:cNvSpPr txBox="1">
            <a:spLocks/>
          </p:cNvSpPr>
          <p:nvPr/>
        </p:nvSpPr>
        <p:spPr>
          <a:xfrm>
            <a:off x="1038434" y="1219477"/>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70" name="TextBox 69"/>
          <p:cNvSpPr txBox="1">
            <a:spLocks/>
          </p:cNvSpPr>
          <p:nvPr/>
        </p:nvSpPr>
        <p:spPr>
          <a:xfrm>
            <a:off x="4434701" y="371973"/>
            <a:ext cx="2696647" cy="292376"/>
          </a:xfrm>
          <a:prstGeom prst="rect">
            <a:avLst/>
          </a:prstGeom>
          <a:noFill/>
          <a:ln>
            <a:noFill/>
          </a:ln>
        </p:spPr>
        <p:txBody>
          <a:bodyPr wrap="square" lIns="91427" tIns="45714" rIns="91427" bIns="45714" rtlCol="0">
            <a:spAutoFit/>
          </a:bodyPr>
          <a:lstStyle/>
          <a:p>
            <a:pPr algn="ctr"/>
            <a:r>
              <a:rPr lang="en-US" sz="1300" dirty="0" smtClean="0">
                <a:ln>
                  <a:solidFill>
                    <a:schemeClr val="tx1">
                      <a:alpha val="29000"/>
                    </a:schemeClr>
                  </a:solidFill>
                </a:ln>
                <a:solidFill>
                  <a:srgbClr val="0000FF"/>
                </a:solidFill>
                <a:effectLst>
                  <a:glow>
                    <a:schemeClr val="tx1">
                      <a:alpha val="0"/>
                    </a:schemeClr>
                  </a:glow>
                </a:effectLst>
              </a:rPr>
              <a:t>COVENANTAL MERCY</a:t>
            </a:r>
            <a:endParaRPr lang="en-US" sz="1300" dirty="0">
              <a:ln>
                <a:solidFill>
                  <a:schemeClr val="tx1">
                    <a:alpha val="29000"/>
                  </a:schemeClr>
                </a:solidFill>
              </a:ln>
              <a:solidFill>
                <a:srgbClr val="0000FF"/>
              </a:solidFill>
              <a:effectLst>
                <a:glow>
                  <a:schemeClr val="tx1">
                    <a:alpha val="0"/>
                  </a:schemeClr>
                </a:glow>
              </a:effectLst>
            </a:endParaRPr>
          </a:p>
        </p:txBody>
      </p:sp>
      <p:sp>
        <p:nvSpPr>
          <p:cNvPr id="118" name="Diamond 117"/>
          <p:cNvSpPr>
            <a:spLocks/>
          </p:cNvSpPr>
          <p:nvPr/>
        </p:nvSpPr>
        <p:spPr>
          <a:xfrm>
            <a:off x="1025603" y="1163913"/>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TextBox 63"/>
          <p:cNvSpPr txBox="1">
            <a:spLocks/>
          </p:cNvSpPr>
          <p:nvPr/>
        </p:nvSpPr>
        <p:spPr>
          <a:xfrm>
            <a:off x="7974972" y="4218663"/>
            <a:ext cx="1044311" cy="2554533"/>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smtClean="0"/>
              <a:t>Dt. 5:29</a:t>
            </a:r>
          </a:p>
          <a:p>
            <a:r>
              <a:rPr lang="en-US" sz="1000" dirty="0" smtClean="0"/>
              <a:t>Deut. 32:40-43</a:t>
            </a:r>
          </a:p>
          <a:p>
            <a:r>
              <a:rPr lang="en-US" sz="1000" dirty="0" smtClean="0"/>
              <a:t>Deut. 30:6</a:t>
            </a:r>
          </a:p>
          <a:p>
            <a:r>
              <a:rPr lang="en-US" sz="1000" dirty="0" smtClean="0"/>
              <a:t>Ps. 14:7; 89; 98</a:t>
            </a:r>
          </a:p>
          <a:p>
            <a:r>
              <a:rPr lang="en-US" sz="1000" dirty="0" smtClean="0"/>
              <a:t>Is. 2; 40-66; </a:t>
            </a:r>
            <a:r>
              <a:rPr lang="en-US" sz="1000" b="1" dirty="0" smtClean="0"/>
              <a:t>60;</a:t>
            </a:r>
            <a:r>
              <a:rPr lang="en-US" sz="1000" dirty="0" smtClean="0"/>
              <a:t> </a:t>
            </a:r>
            <a:r>
              <a:rPr lang="en-US" sz="1000" b="1" dirty="0" smtClean="0"/>
              <a:t>61</a:t>
            </a:r>
            <a:r>
              <a:rPr lang="en-US" sz="1000" b="1" dirty="0"/>
              <a:t>:8</a:t>
            </a:r>
          </a:p>
          <a:p>
            <a:r>
              <a:rPr lang="en-US" sz="1000" dirty="0" smtClean="0"/>
              <a:t>Jer. 3; 23; 31; 33</a:t>
            </a:r>
          </a:p>
          <a:p>
            <a:r>
              <a:rPr lang="en-US" sz="1000" dirty="0" smtClean="0"/>
              <a:t>Ez. 36-37</a:t>
            </a:r>
          </a:p>
          <a:p>
            <a:r>
              <a:rPr lang="en-US" sz="1000" b="1" u="sng" dirty="0" smtClean="0"/>
              <a:t>Dan. 7</a:t>
            </a:r>
          </a:p>
          <a:p>
            <a:r>
              <a:rPr lang="en-US" sz="1000" dirty="0" smtClean="0"/>
              <a:t>Mal. 3-4</a:t>
            </a:r>
          </a:p>
          <a:p>
            <a:r>
              <a:rPr lang="en-US" sz="1000" b="1" u="sng" dirty="0" smtClean="0"/>
              <a:t>Mic. 7:18-20</a:t>
            </a:r>
          </a:p>
          <a:p>
            <a:r>
              <a:rPr lang="en-US" sz="1000" b="1" u="sng" dirty="0" smtClean="0"/>
              <a:t>Zech. 2: 8; 12-14</a:t>
            </a:r>
          </a:p>
          <a:p>
            <a:r>
              <a:rPr lang="en-US" sz="1000" dirty="0" smtClean="0"/>
              <a:t>Mt. 23:39</a:t>
            </a:r>
          </a:p>
          <a:p>
            <a:r>
              <a:rPr lang="en-US" sz="1000" dirty="0" smtClean="0"/>
              <a:t>Acts 3:17-26</a:t>
            </a:r>
          </a:p>
          <a:p>
            <a:r>
              <a:rPr lang="en-US" sz="1000" dirty="0" smtClean="0"/>
              <a:t>Rom. 2:9-10; 9:1-3; 11:15</a:t>
            </a:r>
          </a:p>
        </p:txBody>
      </p:sp>
      <p:sp>
        <p:nvSpPr>
          <p:cNvPr id="79" name="TextBox 78"/>
          <p:cNvSpPr txBox="1">
            <a:spLocks/>
          </p:cNvSpPr>
          <p:nvPr/>
        </p:nvSpPr>
        <p:spPr>
          <a:xfrm>
            <a:off x="5126226" y="4093245"/>
            <a:ext cx="907149" cy="561570"/>
          </a:xfrm>
          <a:prstGeom prst="rect">
            <a:avLst/>
          </a:prstGeom>
          <a:noFill/>
          <a:ln w="19050" cmpd="sng">
            <a:solidFill>
              <a:schemeClr val="tx1"/>
            </a:solidFill>
          </a:ln>
        </p:spPr>
        <p:txBody>
          <a:bodyPr wrap="square" lIns="91427" tIns="45714" rIns="91427" bIns="45714" rtlCol="0">
            <a:spAutoFit/>
          </a:bodyPr>
          <a:lstStyle/>
          <a:p>
            <a:r>
              <a:rPr lang="en-US" sz="1000" dirty="0" smtClean="0"/>
              <a:t>Acts 10-11</a:t>
            </a:r>
          </a:p>
          <a:p>
            <a:r>
              <a:rPr lang="en-US" sz="1000" dirty="0" smtClean="0"/>
              <a:t>Acts 15</a:t>
            </a:r>
          </a:p>
          <a:p>
            <a:r>
              <a:rPr lang="en-US" sz="1000" dirty="0" smtClean="0"/>
              <a:t>Rom</a:t>
            </a:r>
            <a:r>
              <a:rPr lang="en-US" sz="1000" dirty="0"/>
              <a:t>. 11:11</a:t>
            </a:r>
          </a:p>
          <a:p>
            <a:endParaRPr lang="en-US" sz="1000" dirty="0" smtClean="0"/>
          </a:p>
        </p:txBody>
      </p:sp>
      <p:sp>
        <p:nvSpPr>
          <p:cNvPr id="81" name="TextBox 80"/>
          <p:cNvSpPr txBox="1">
            <a:spLocks/>
          </p:cNvSpPr>
          <p:nvPr/>
        </p:nvSpPr>
        <p:spPr>
          <a:xfrm>
            <a:off x="5122813" y="2016424"/>
            <a:ext cx="907149"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ISRAEL</a:t>
            </a:r>
            <a:endParaRPr lang="en-US" sz="1000" dirty="0"/>
          </a:p>
        </p:txBody>
      </p:sp>
      <p:sp>
        <p:nvSpPr>
          <p:cNvPr id="82" name="TextBox 81"/>
          <p:cNvSpPr txBox="1">
            <a:spLocks/>
          </p:cNvSpPr>
          <p:nvPr/>
        </p:nvSpPr>
        <p:spPr>
          <a:xfrm>
            <a:off x="5126226" y="3854615"/>
            <a:ext cx="907149" cy="246207"/>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GENTILES</a:t>
            </a:r>
            <a:endParaRPr lang="en-US" sz="1000" dirty="0"/>
          </a:p>
        </p:txBody>
      </p:sp>
      <p:cxnSp>
        <p:nvCxnSpPr>
          <p:cNvPr id="7" name="Straight Arrow Connector 6"/>
          <p:cNvCxnSpPr>
            <a:cxnSpLocks/>
          </p:cNvCxnSpPr>
          <p:nvPr/>
        </p:nvCxnSpPr>
        <p:spPr>
          <a:xfrm>
            <a:off x="6105156" y="1545061"/>
            <a:ext cx="1217557" cy="0"/>
          </a:xfrm>
          <a:prstGeom prst="straightConnector1">
            <a:avLst/>
          </a:prstGeom>
          <a:ln w="28575" cmpd="sng">
            <a:solidFill>
              <a:srgbClr val="FF6600">
                <a:alpha val="29000"/>
              </a:srgbClr>
            </a:solidFill>
            <a:tailEnd type="arrow"/>
          </a:ln>
          <a:effectLst/>
        </p:spPr>
        <p:style>
          <a:lnRef idx="2">
            <a:schemeClr val="accent1"/>
          </a:lnRef>
          <a:fillRef idx="0">
            <a:schemeClr val="accent1"/>
          </a:fillRef>
          <a:effectRef idx="1">
            <a:schemeClr val="accent1"/>
          </a:effectRef>
          <a:fontRef idx="minor">
            <a:schemeClr val="tx1"/>
          </a:fontRef>
        </p:style>
      </p:cxnSp>
      <p:sp>
        <p:nvSpPr>
          <p:cNvPr id="84" name="TextBox 83"/>
          <p:cNvSpPr txBox="1">
            <a:spLocks/>
          </p:cNvSpPr>
          <p:nvPr/>
        </p:nvSpPr>
        <p:spPr>
          <a:xfrm>
            <a:off x="5124702" y="4648417"/>
            <a:ext cx="907149"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NATURE</a:t>
            </a:r>
            <a:endParaRPr lang="en-US" sz="1000" dirty="0"/>
          </a:p>
        </p:txBody>
      </p:sp>
      <p:sp>
        <p:nvSpPr>
          <p:cNvPr id="86" name="TextBox 85"/>
          <p:cNvSpPr txBox="1">
            <a:spLocks/>
          </p:cNvSpPr>
          <p:nvPr/>
        </p:nvSpPr>
        <p:spPr>
          <a:xfrm>
            <a:off x="5124702" y="4899878"/>
            <a:ext cx="907149" cy="1937419"/>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a:t>Mt. 7:12</a:t>
            </a:r>
          </a:p>
          <a:p>
            <a:r>
              <a:rPr lang="en-US" sz="1000" dirty="0"/>
              <a:t>Jn. 3:5</a:t>
            </a:r>
          </a:p>
          <a:p>
            <a:r>
              <a:rPr lang="en-US" sz="1000" dirty="0"/>
              <a:t>Jn. 3:30-34</a:t>
            </a:r>
          </a:p>
          <a:p>
            <a:r>
              <a:rPr lang="en-US" sz="1000" dirty="0"/>
              <a:t>Jn. </a:t>
            </a:r>
            <a:r>
              <a:rPr lang="en-US" sz="1000" dirty="0" smtClean="0"/>
              <a:t>14-16</a:t>
            </a:r>
          </a:p>
          <a:p>
            <a:r>
              <a:rPr lang="en-US" sz="1000" b="1" dirty="0" smtClean="0"/>
              <a:t>ACTS </a:t>
            </a:r>
            <a:r>
              <a:rPr lang="en-US" sz="1000" b="1" dirty="0"/>
              <a:t>7</a:t>
            </a:r>
            <a:r>
              <a:rPr lang="en-US" sz="1000" dirty="0"/>
              <a:t> </a:t>
            </a:r>
            <a:br>
              <a:rPr lang="en-US" sz="1000" dirty="0"/>
            </a:br>
            <a:r>
              <a:rPr lang="en-US" sz="1000" dirty="0"/>
              <a:t>Rm</a:t>
            </a:r>
            <a:r>
              <a:rPr lang="en-US" sz="1000" dirty="0" smtClean="0"/>
              <a:t>. 2:15; 7:6 </a:t>
            </a:r>
            <a:r>
              <a:rPr lang="en-US" sz="1000" dirty="0"/>
              <a:t>8:</a:t>
            </a:r>
            <a:r>
              <a:rPr lang="en-US" sz="1000" dirty="0" smtClean="0"/>
              <a:t>1-26 </a:t>
            </a:r>
            <a:r>
              <a:rPr lang="en-US" sz="1000" b="1" dirty="0" smtClean="0"/>
              <a:t>23; 9:1-3</a:t>
            </a:r>
            <a:endParaRPr lang="en-US" sz="1000" dirty="0" smtClean="0"/>
          </a:p>
          <a:p>
            <a:r>
              <a:rPr lang="en-US" sz="1000" dirty="0" smtClean="0"/>
              <a:t>1 Cor. 1-2</a:t>
            </a:r>
          </a:p>
          <a:p>
            <a:r>
              <a:rPr lang="en-US" sz="1000" dirty="0" smtClean="0"/>
              <a:t>2 Cor. 5:5</a:t>
            </a:r>
          </a:p>
          <a:p>
            <a:r>
              <a:rPr lang="en-US" sz="1000" dirty="0" smtClean="0"/>
              <a:t>Eph 1:13-14</a:t>
            </a:r>
          </a:p>
          <a:p>
            <a:r>
              <a:rPr lang="en-US" sz="1000" dirty="0" smtClean="0"/>
              <a:t>Gal. 3-5</a:t>
            </a:r>
          </a:p>
          <a:p>
            <a:endParaRPr lang="en-US" sz="1000" dirty="0" smtClean="0"/>
          </a:p>
        </p:txBody>
      </p:sp>
      <p:sp>
        <p:nvSpPr>
          <p:cNvPr id="30" name="Isosceles Triangle 29"/>
          <p:cNvSpPr>
            <a:spLocks/>
          </p:cNvSpPr>
          <p:nvPr/>
        </p:nvSpPr>
        <p:spPr>
          <a:xfrm>
            <a:off x="7795169" y="392403"/>
            <a:ext cx="1526312" cy="1024124"/>
          </a:xfrm>
          <a:prstGeom prst="triangle">
            <a:avLst/>
          </a:prstGeom>
          <a:noFill/>
          <a:ln w="127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5" name="TextBox 94"/>
          <p:cNvSpPr txBox="1">
            <a:spLocks/>
          </p:cNvSpPr>
          <p:nvPr/>
        </p:nvSpPr>
        <p:spPr>
          <a:xfrm>
            <a:off x="7976497" y="1148123"/>
            <a:ext cx="1161288" cy="276999"/>
          </a:xfrm>
          <a:prstGeom prst="rect">
            <a:avLst/>
          </a:prstGeom>
          <a:noFill/>
          <a:ln w="28575" cmpd="sng">
            <a:noFill/>
          </a:ln>
        </p:spPr>
        <p:txBody>
          <a:bodyPr wrap="square" rtlCol="0">
            <a:spAutoFit/>
          </a:bodyPr>
          <a:lstStyle/>
          <a:p>
            <a:pPr algn="ctr"/>
            <a:r>
              <a:rPr lang="en-US" sz="1200" b="1" dirty="0" smtClean="0"/>
              <a:t>RESURRECTION</a:t>
            </a:r>
            <a:endParaRPr lang="en-US" sz="1200" b="1" dirty="0"/>
          </a:p>
        </p:txBody>
      </p:sp>
      <p:sp>
        <p:nvSpPr>
          <p:cNvPr id="101" name="Oval 100"/>
          <p:cNvSpPr>
            <a:spLocks noChangeAspect="1"/>
          </p:cNvSpPr>
          <p:nvPr/>
        </p:nvSpPr>
        <p:spPr>
          <a:xfrm>
            <a:off x="9147494" y="1605330"/>
            <a:ext cx="244917" cy="228580"/>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000000"/>
              </a:solidFill>
            </a:endParaRPr>
          </a:p>
        </p:txBody>
      </p:sp>
      <p:sp>
        <p:nvSpPr>
          <p:cNvPr id="103" name="Oval 102"/>
          <p:cNvSpPr>
            <a:spLocks noChangeAspect="1"/>
          </p:cNvSpPr>
          <p:nvPr/>
        </p:nvSpPr>
        <p:spPr>
          <a:xfrm>
            <a:off x="7335994" y="1333050"/>
            <a:ext cx="364844" cy="347471"/>
          </a:xfrm>
          <a:prstGeom prst="ellipse">
            <a:avLst/>
          </a:prstGeom>
          <a:solidFill>
            <a:schemeClr val="bg1"/>
          </a:solidFill>
          <a:ln w="28575"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p>
        </p:txBody>
      </p:sp>
      <p:sp>
        <p:nvSpPr>
          <p:cNvPr id="104" name="TextBox 103"/>
          <p:cNvSpPr txBox="1">
            <a:spLocks noChangeAspect="1"/>
          </p:cNvSpPr>
          <p:nvPr/>
        </p:nvSpPr>
        <p:spPr>
          <a:xfrm flipV="1">
            <a:off x="7312419" y="1324426"/>
            <a:ext cx="388420" cy="400097"/>
          </a:xfrm>
          <a:prstGeom prst="rect">
            <a:avLst/>
          </a:prstGeom>
          <a:noFill/>
          <a:ln w="28575" cmpd="sng">
            <a:noFill/>
          </a:ln>
        </p:spPr>
        <p:txBody>
          <a:bodyPr wrap="square" lIns="91427" tIns="45714" rIns="91427" bIns="45714" rtlCol="0">
            <a:spAutoFit/>
          </a:bodyPr>
          <a:lstStyle/>
          <a:p>
            <a:r>
              <a:rPr lang="en-US" sz="2000" b="1" dirty="0"/>
              <a:t>N</a:t>
            </a:r>
          </a:p>
        </p:txBody>
      </p:sp>
      <p:sp>
        <p:nvSpPr>
          <p:cNvPr id="113" name="TextBox 112"/>
          <p:cNvSpPr txBox="1">
            <a:spLocks/>
          </p:cNvSpPr>
          <p:nvPr/>
        </p:nvSpPr>
        <p:spPr>
          <a:xfrm>
            <a:off x="1583368" y="1268269"/>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cxnSp>
        <p:nvCxnSpPr>
          <p:cNvPr id="115" name="Straight Arrow Connector 114"/>
          <p:cNvCxnSpPr>
            <a:cxnSpLocks/>
          </p:cNvCxnSpPr>
          <p:nvPr/>
        </p:nvCxnSpPr>
        <p:spPr>
          <a:xfrm flipV="1">
            <a:off x="2413079" y="1413582"/>
            <a:ext cx="5020056" cy="439"/>
          </a:xfrm>
          <a:prstGeom prst="straightConnector1">
            <a:avLst/>
          </a:prstGeom>
          <a:ln w="28575" cmpd="sng">
            <a:solidFill>
              <a:srgbClr val="0000FF">
                <a:alpha val="29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1" name="Oval 30"/>
          <p:cNvSpPr>
            <a:spLocks noChangeAspect="1"/>
          </p:cNvSpPr>
          <p:nvPr/>
        </p:nvSpPr>
        <p:spPr>
          <a:xfrm>
            <a:off x="1649233" y="1330918"/>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0" name="Straight Arrow Connector 119"/>
          <p:cNvCxnSpPr>
            <a:cxnSpLocks/>
          </p:cNvCxnSpPr>
          <p:nvPr/>
        </p:nvCxnSpPr>
        <p:spPr>
          <a:xfrm>
            <a:off x="4385335" y="636487"/>
            <a:ext cx="2864884" cy="0"/>
          </a:xfrm>
          <a:prstGeom prst="straightConnector1">
            <a:avLst/>
          </a:prstGeom>
          <a:ln w="38100" cmpd="sng">
            <a:solidFill>
              <a:srgbClr val="0000FF">
                <a:alpha val="70000"/>
              </a:srgbClr>
            </a:solidFill>
            <a:prstDash val="solid"/>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a:spLocks/>
          </p:cNvSpPr>
          <p:nvPr/>
        </p:nvSpPr>
        <p:spPr>
          <a:xfrm>
            <a:off x="4385333" y="593483"/>
            <a:ext cx="2746013" cy="246209"/>
          </a:xfrm>
          <a:prstGeom prst="rect">
            <a:avLst/>
          </a:prstGeom>
          <a:noFill/>
          <a:ln w="38100" cmpd="sng">
            <a:noFill/>
          </a:ln>
        </p:spPr>
        <p:txBody>
          <a:bodyPr wrap="square" lIns="91427" tIns="45714" rIns="91427" bIns="45714" rtlCol="0">
            <a:spAutoFit/>
          </a:bodyPr>
          <a:lstStyle/>
          <a:p>
            <a:pPr algn="ctr"/>
            <a:r>
              <a:rPr lang="en-US" sz="1000" dirty="0" smtClean="0"/>
              <a:t>Hb. 10:12-18; 28			          Hb. 9:28</a:t>
            </a:r>
            <a:endParaRPr lang="en-US" sz="1000" dirty="0"/>
          </a:p>
        </p:txBody>
      </p:sp>
      <p:sp>
        <p:nvSpPr>
          <p:cNvPr id="134" name="TextBox 133"/>
          <p:cNvSpPr txBox="1">
            <a:spLocks/>
          </p:cNvSpPr>
          <p:nvPr/>
        </p:nvSpPr>
        <p:spPr>
          <a:xfrm>
            <a:off x="2687108" y="3089605"/>
            <a:ext cx="282556" cy="892540"/>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LAND</a:t>
            </a:r>
            <a:endParaRPr lang="en-US" sz="1300" dirty="0"/>
          </a:p>
        </p:txBody>
      </p:sp>
      <p:sp>
        <p:nvSpPr>
          <p:cNvPr id="135" name="TextBox 134"/>
          <p:cNvSpPr txBox="1">
            <a:spLocks/>
          </p:cNvSpPr>
          <p:nvPr/>
        </p:nvSpPr>
        <p:spPr>
          <a:xfrm>
            <a:off x="3020386" y="2689956"/>
            <a:ext cx="282556" cy="692485"/>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LAW</a:t>
            </a:r>
            <a:endParaRPr lang="en-US" sz="1300" dirty="0"/>
          </a:p>
        </p:txBody>
      </p:sp>
      <p:sp>
        <p:nvSpPr>
          <p:cNvPr id="136" name="TextBox 135"/>
          <p:cNvSpPr txBox="1">
            <a:spLocks/>
          </p:cNvSpPr>
          <p:nvPr/>
        </p:nvSpPr>
        <p:spPr>
          <a:xfrm>
            <a:off x="3355284" y="2687341"/>
            <a:ext cx="282556" cy="2575274"/>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GOVERNMENT</a:t>
            </a:r>
          </a:p>
          <a:p>
            <a:pPr algn="ctr"/>
            <a:endParaRPr lang="en-US" sz="1300" dirty="0"/>
          </a:p>
          <a:p>
            <a:pPr algn="ctr"/>
            <a:endParaRPr lang="en-US" sz="1300" dirty="0"/>
          </a:p>
        </p:txBody>
      </p:sp>
      <p:sp>
        <p:nvSpPr>
          <p:cNvPr id="142" name="TextBox 141"/>
          <p:cNvSpPr txBox="1">
            <a:spLocks/>
          </p:cNvSpPr>
          <p:nvPr/>
        </p:nvSpPr>
        <p:spPr>
          <a:xfrm>
            <a:off x="3018863" y="3381128"/>
            <a:ext cx="282556" cy="1883670"/>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TEMPLE</a:t>
            </a:r>
          </a:p>
          <a:p>
            <a:pPr algn="ctr"/>
            <a:endParaRPr lang="en-US" sz="1300" dirty="0"/>
          </a:p>
          <a:p>
            <a:pPr algn="ctr"/>
            <a:endParaRPr lang="en-US" sz="1300" dirty="0" smtClean="0"/>
          </a:p>
          <a:p>
            <a:pPr algn="ctr"/>
            <a:endParaRPr lang="en-US" sz="1300" dirty="0"/>
          </a:p>
        </p:txBody>
      </p:sp>
      <p:sp>
        <p:nvSpPr>
          <p:cNvPr id="149" name="TextBox 148"/>
          <p:cNvSpPr txBox="1">
            <a:spLocks/>
          </p:cNvSpPr>
          <p:nvPr/>
        </p:nvSpPr>
        <p:spPr>
          <a:xfrm>
            <a:off x="2685320" y="3982149"/>
            <a:ext cx="282556" cy="1283505"/>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PEOPLE</a:t>
            </a:r>
            <a:endParaRPr lang="en-US" sz="1300" dirty="0"/>
          </a:p>
        </p:txBody>
      </p:sp>
      <p:sp>
        <p:nvSpPr>
          <p:cNvPr id="168" name="TextBox 167"/>
          <p:cNvSpPr txBox="1">
            <a:spLocks/>
          </p:cNvSpPr>
          <p:nvPr/>
        </p:nvSpPr>
        <p:spPr>
          <a:xfrm>
            <a:off x="7657163" y="4813924"/>
            <a:ext cx="274457" cy="1944800"/>
          </a:xfrm>
          <a:prstGeom prst="rect">
            <a:avLst/>
          </a:prstGeom>
          <a:solidFill>
            <a:srgbClr val="FFFFFF"/>
          </a:solidFill>
          <a:ln w="28575" cmpd="sng">
            <a:solidFill>
              <a:srgbClr val="008000"/>
            </a:solidFill>
            <a:prstDash val="solid"/>
          </a:ln>
        </p:spPr>
        <p:txBody>
          <a:bodyPr wrap="square" lIns="91427" tIns="45714" rIns="91427" bIns="45714" rtlCol="0">
            <a:spAutoFit/>
          </a:bodyPr>
          <a:lstStyle/>
          <a:p>
            <a:pPr algn="ctr">
              <a:lnSpc>
                <a:spcPct val="80000"/>
              </a:lnSpc>
            </a:pPr>
            <a:r>
              <a:rPr lang="en-US" sz="1100" dirty="0" smtClean="0"/>
              <a:t>K</a:t>
            </a:r>
          </a:p>
          <a:p>
            <a:pPr algn="ctr">
              <a:lnSpc>
                <a:spcPct val="80000"/>
              </a:lnSpc>
            </a:pPr>
            <a:r>
              <a:rPr lang="en-US" sz="1100" dirty="0" smtClean="0"/>
              <a:t>I</a:t>
            </a:r>
          </a:p>
          <a:p>
            <a:pPr algn="ctr">
              <a:lnSpc>
                <a:spcPct val="80000"/>
              </a:lnSpc>
            </a:pPr>
            <a:r>
              <a:rPr lang="en-US" sz="1050" dirty="0" smtClean="0"/>
              <a:t>NGDOM</a:t>
            </a:r>
            <a:endParaRPr lang="en-US" sz="1100" dirty="0"/>
          </a:p>
          <a:p>
            <a:pPr algn="ctr">
              <a:lnSpc>
                <a:spcPct val="80000"/>
              </a:lnSpc>
            </a:pPr>
            <a:r>
              <a:rPr lang="en-US" sz="1100" dirty="0" smtClean="0"/>
              <a:t>BEGI</a:t>
            </a:r>
          </a:p>
          <a:p>
            <a:pPr algn="ctr">
              <a:lnSpc>
                <a:spcPct val="80000"/>
              </a:lnSpc>
            </a:pPr>
            <a:r>
              <a:rPr lang="en-US" sz="1100" dirty="0" smtClean="0"/>
              <a:t>NS   </a:t>
            </a:r>
          </a:p>
        </p:txBody>
      </p:sp>
      <p:sp>
        <p:nvSpPr>
          <p:cNvPr id="169" name="TextBox 168"/>
          <p:cNvSpPr txBox="1">
            <a:spLocks/>
          </p:cNvSpPr>
          <p:nvPr/>
        </p:nvSpPr>
        <p:spPr>
          <a:xfrm>
            <a:off x="7968646" y="971734"/>
            <a:ext cx="1161288" cy="276999"/>
          </a:xfrm>
          <a:prstGeom prst="rect">
            <a:avLst/>
          </a:prstGeom>
          <a:noFill/>
          <a:ln w="28575" cmpd="sng">
            <a:noFill/>
          </a:ln>
        </p:spPr>
        <p:txBody>
          <a:bodyPr wrap="square" rtlCol="0">
            <a:spAutoFit/>
          </a:bodyPr>
          <a:lstStyle/>
          <a:p>
            <a:pPr algn="ctr"/>
            <a:r>
              <a:rPr lang="en-US" sz="1200" dirty="0" smtClean="0"/>
              <a:t>ETERNAL LIFE</a:t>
            </a:r>
            <a:endParaRPr lang="en-US" sz="1200" dirty="0"/>
          </a:p>
        </p:txBody>
      </p:sp>
      <p:sp>
        <p:nvSpPr>
          <p:cNvPr id="171" name="TextBox 170"/>
          <p:cNvSpPr txBox="1"/>
          <p:nvPr/>
        </p:nvSpPr>
        <p:spPr>
          <a:xfrm rot="18420000">
            <a:off x="7363170" y="575625"/>
            <a:ext cx="1282848" cy="461665"/>
          </a:xfrm>
          <a:prstGeom prst="rect">
            <a:avLst/>
          </a:prstGeom>
          <a:noFill/>
        </p:spPr>
        <p:txBody>
          <a:bodyPr wrap="none" rtlCol="0">
            <a:spAutoFit/>
          </a:bodyPr>
          <a:lstStyle/>
          <a:p>
            <a:r>
              <a:rPr lang="en-US" sz="1200" dirty="0" smtClean="0"/>
              <a:t>    Revelation  20</a:t>
            </a:r>
          </a:p>
          <a:p>
            <a:r>
              <a:rPr lang="en-US" sz="1200" dirty="0" smtClean="0"/>
              <a:t>1000 YEAR REIGN</a:t>
            </a:r>
            <a:endParaRPr lang="en-US" sz="1200" dirty="0"/>
          </a:p>
        </p:txBody>
      </p:sp>
      <p:sp>
        <p:nvSpPr>
          <p:cNvPr id="172" name="TextBox 171"/>
          <p:cNvSpPr txBox="1"/>
          <p:nvPr/>
        </p:nvSpPr>
        <p:spPr>
          <a:xfrm rot="3180000">
            <a:off x="8433167" y="563958"/>
            <a:ext cx="1405854" cy="461665"/>
          </a:xfrm>
          <a:prstGeom prst="rect">
            <a:avLst/>
          </a:prstGeom>
          <a:noFill/>
        </p:spPr>
        <p:txBody>
          <a:bodyPr wrap="none" rtlCol="0">
            <a:spAutoFit/>
          </a:bodyPr>
          <a:lstStyle/>
          <a:p>
            <a:r>
              <a:rPr lang="en-US" sz="1200" dirty="0" smtClean="0"/>
              <a:t>       1 </a:t>
            </a:r>
            <a:r>
              <a:rPr lang="en-US" sz="1200" dirty="0"/>
              <a:t>Cor. 15:25</a:t>
            </a:r>
          </a:p>
          <a:p>
            <a:r>
              <a:rPr lang="en-US" sz="1200" dirty="0" smtClean="0"/>
              <a:t>TRANSITIONAL AGE</a:t>
            </a:r>
          </a:p>
        </p:txBody>
      </p:sp>
      <p:sp>
        <p:nvSpPr>
          <p:cNvPr id="175" name="TextBox 174"/>
          <p:cNvSpPr txBox="1">
            <a:spLocks/>
          </p:cNvSpPr>
          <p:nvPr/>
        </p:nvSpPr>
        <p:spPr>
          <a:xfrm>
            <a:off x="2687152" y="5262728"/>
            <a:ext cx="952059" cy="926395"/>
          </a:xfrm>
          <a:prstGeom prst="rect">
            <a:avLst/>
          </a:prstGeom>
          <a:solidFill>
            <a:srgbClr val="FFFFFF"/>
          </a:solidFill>
          <a:ln w="3175" cmpd="sng">
            <a:solidFill>
              <a:srgbClr val="0000FF"/>
            </a:solidFill>
          </a:ln>
        </p:spPr>
        <p:txBody>
          <a:bodyPr wrap="square" lIns="91427" tIns="45714" rIns="91427" bIns="45714" rtlCol="0">
            <a:spAutoFit/>
          </a:bodyPr>
          <a:lstStyle/>
          <a:p>
            <a:pPr algn="ctr">
              <a:lnSpc>
                <a:spcPct val="90000"/>
              </a:lnSpc>
            </a:pPr>
            <a:r>
              <a:rPr lang="en-US" sz="1200" dirty="0" smtClean="0"/>
              <a:t>GOOD NEWS OF THE KINGDOM PROMISED</a:t>
            </a:r>
            <a:endParaRPr lang="en-US" sz="1200" dirty="0"/>
          </a:p>
        </p:txBody>
      </p:sp>
      <p:cxnSp>
        <p:nvCxnSpPr>
          <p:cNvPr id="177" name="Straight Arrow Connector 176"/>
          <p:cNvCxnSpPr>
            <a:cxnSpLocks/>
          </p:cNvCxnSpPr>
          <p:nvPr/>
        </p:nvCxnSpPr>
        <p:spPr>
          <a:xfrm>
            <a:off x="7259595" y="649811"/>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06" name="TextBox 105"/>
          <p:cNvSpPr txBox="1">
            <a:spLocks/>
          </p:cNvSpPr>
          <p:nvPr/>
        </p:nvSpPr>
        <p:spPr>
          <a:xfrm>
            <a:off x="6135352" y="2150173"/>
            <a:ext cx="806564" cy="3347572"/>
          </a:xfrm>
          <a:prstGeom prst="rect">
            <a:avLst/>
          </a:prstGeom>
          <a:solidFill>
            <a:srgbClr val="FFFFFF"/>
          </a:solidFill>
          <a:ln w="38100" cmpd="sng">
            <a:solidFill>
              <a:srgbClr val="660066"/>
            </a:solidFill>
          </a:ln>
        </p:spPr>
        <p:txBody>
          <a:bodyPr wrap="square" lIns="91427" tIns="45714" rIns="91427" bIns="45714" rtlCol="0">
            <a:spAutoFit/>
          </a:bodyPr>
          <a:lstStyle/>
          <a:p>
            <a:pPr>
              <a:lnSpc>
                <a:spcPct val="80000"/>
              </a:lnSpc>
            </a:pPr>
            <a:r>
              <a:rPr lang="en-US" sz="1000" dirty="0" smtClean="0">
                <a:solidFill>
                  <a:srgbClr val="660066"/>
                </a:solidFill>
              </a:rPr>
              <a:t>Repentance</a:t>
            </a:r>
            <a:br>
              <a:rPr lang="en-US" sz="1000" dirty="0" smtClean="0">
                <a:solidFill>
                  <a:srgbClr val="660066"/>
                </a:solidFill>
              </a:rPr>
            </a:br>
            <a:r>
              <a:rPr lang="en-US" sz="1000" dirty="0" smtClean="0">
                <a:solidFill>
                  <a:srgbClr val="660066"/>
                </a:solidFill>
              </a:rPr>
              <a:t>Forgiveness</a:t>
            </a:r>
          </a:p>
          <a:p>
            <a:pPr>
              <a:lnSpc>
                <a:spcPct val="80000"/>
              </a:lnSpc>
            </a:pPr>
            <a:r>
              <a:rPr lang="en-US" sz="900" dirty="0" smtClean="0">
                <a:solidFill>
                  <a:srgbClr val="660066"/>
                </a:solidFill>
              </a:rPr>
              <a:t>Justification</a:t>
            </a:r>
          </a:p>
          <a:p>
            <a:pPr>
              <a:lnSpc>
                <a:spcPct val="80000"/>
              </a:lnSpc>
            </a:pPr>
            <a:r>
              <a:rPr lang="en-US" sz="900" dirty="0" smtClean="0">
                <a:solidFill>
                  <a:srgbClr val="660066"/>
                </a:solidFill>
              </a:rPr>
              <a:t>Faith</a:t>
            </a:r>
          </a:p>
          <a:p>
            <a:pPr>
              <a:lnSpc>
                <a:spcPct val="80000"/>
              </a:lnSpc>
            </a:pPr>
            <a:r>
              <a:rPr lang="en-US" sz="900" dirty="0" smtClean="0">
                <a:solidFill>
                  <a:srgbClr val="660066"/>
                </a:solidFill>
              </a:rPr>
              <a:t>Sanctification</a:t>
            </a:r>
            <a:br>
              <a:rPr lang="en-US" sz="900" dirty="0" smtClean="0">
                <a:solidFill>
                  <a:srgbClr val="660066"/>
                </a:solidFill>
              </a:rPr>
            </a:br>
            <a:r>
              <a:rPr lang="en-US" sz="900" dirty="0" smtClean="0">
                <a:solidFill>
                  <a:srgbClr val="660066"/>
                </a:solidFill>
              </a:rPr>
              <a:t>Redemption</a:t>
            </a:r>
            <a:br>
              <a:rPr lang="en-US" sz="900" dirty="0" smtClean="0">
                <a:solidFill>
                  <a:srgbClr val="660066"/>
                </a:solidFill>
              </a:rPr>
            </a:br>
            <a:r>
              <a:rPr lang="en-US" sz="900" dirty="0" smtClean="0">
                <a:solidFill>
                  <a:srgbClr val="660066"/>
                </a:solidFill>
              </a:rPr>
              <a:t/>
            </a:r>
            <a:br>
              <a:rPr lang="en-US" sz="900" dirty="0" smtClean="0">
                <a:solidFill>
                  <a:srgbClr val="660066"/>
                </a:solidFill>
              </a:rPr>
            </a:br>
            <a:r>
              <a:rPr lang="en-US" sz="1000" dirty="0" smtClean="0">
                <a:solidFill>
                  <a:srgbClr val="660066"/>
                </a:solidFill>
              </a:rPr>
              <a:t>Rom. 8:23</a:t>
            </a:r>
            <a:r>
              <a:rPr lang="en-US" sz="900" dirty="0" smtClean="0">
                <a:solidFill>
                  <a:srgbClr val="660066"/>
                </a:solidFill>
              </a:rPr>
              <a:t/>
            </a:r>
            <a:br>
              <a:rPr lang="en-US" sz="900" dirty="0" smtClean="0">
                <a:solidFill>
                  <a:srgbClr val="660066"/>
                </a:solidFill>
              </a:rPr>
            </a:br>
            <a:endParaRPr lang="en-US" sz="900" u="sng" dirty="0" smtClean="0">
              <a:solidFill>
                <a:srgbClr val="660066"/>
              </a:solidFill>
            </a:endParaRPr>
          </a:p>
          <a:p>
            <a:pPr>
              <a:lnSpc>
                <a:spcPct val="80000"/>
              </a:lnSpc>
            </a:pPr>
            <a:r>
              <a:rPr lang="en-US" sz="1000" u="sng" dirty="0" smtClean="0">
                <a:solidFill>
                  <a:srgbClr val="660066"/>
                </a:solidFill>
              </a:rPr>
              <a:t>Israel’s Partial</a:t>
            </a:r>
          </a:p>
          <a:p>
            <a:pPr>
              <a:lnSpc>
                <a:spcPct val="80000"/>
              </a:lnSpc>
            </a:pPr>
            <a:r>
              <a:rPr lang="en-US" sz="1000" u="sng" dirty="0" smtClean="0">
                <a:solidFill>
                  <a:srgbClr val="660066"/>
                </a:solidFill>
              </a:rPr>
              <a:t>Hardening</a:t>
            </a:r>
            <a:endParaRPr lang="en-US" sz="1000" dirty="0" smtClean="0">
              <a:solidFill>
                <a:srgbClr val="660066"/>
              </a:solidFill>
            </a:endParaRPr>
          </a:p>
          <a:p>
            <a:pPr>
              <a:lnSpc>
                <a:spcPct val="80000"/>
              </a:lnSpc>
            </a:pPr>
            <a:r>
              <a:rPr lang="en-US" sz="1000" dirty="0" smtClean="0">
                <a:solidFill>
                  <a:srgbClr val="660066"/>
                </a:solidFill>
              </a:rPr>
              <a:t>Rom. 11:25</a:t>
            </a:r>
          </a:p>
          <a:p>
            <a:pPr>
              <a:lnSpc>
                <a:spcPct val="80000"/>
              </a:lnSpc>
            </a:pPr>
            <a:endParaRPr lang="en-US" sz="1000" dirty="0">
              <a:solidFill>
                <a:srgbClr val="660066"/>
              </a:solidFill>
            </a:endParaRPr>
          </a:p>
          <a:p>
            <a:pPr>
              <a:lnSpc>
                <a:spcPct val="80000"/>
              </a:lnSpc>
            </a:pPr>
            <a:r>
              <a:rPr lang="en-US" sz="1000" u="sng" dirty="0" smtClean="0">
                <a:solidFill>
                  <a:srgbClr val="660066"/>
                </a:solidFill>
              </a:rPr>
              <a:t>Gentile Salvation</a:t>
            </a:r>
            <a:r>
              <a:rPr lang="en-US" sz="1000" dirty="0" smtClean="0">
                <a:solidFill>
                  <a:srgbClr val="660066"/>
                </a:solidFill>
              </a:rPr>
              <a:t/>
            </a:r>
            <a:br>
              <a:rPr lang="en-US" sz="1000" dirty="0" smtClean="0">
                <a:solidFill>
                  <a:srgbClr val="660066"/>
                </a:solidFill>
              </a:rPr>
            </a:br>
            <a:r>
              <a:rPr lang="en-US" sz="1000" dirty="0" smtClean="0">
                <a:solidFill>
                  <a:srgbClr val="660066"/>
                </a:solidFill>
              </a:rPr>
              <a:t>Rom. 11:11</a:t>
            </a:r>
          </a:p>
          <a:p>
            <a:pPr>
              <a:lnSpc>
                <a:spcPct val="80000"/>
              </a:lnSpc>
            </a:pPr>
            <a:endParaRPr lang="en-US" sz="1000" dirty="0">
              <a:solidFill>
                <a:srgbClr val="660066"/>
              </a:solidFill>
            </a:endParaRPr>
          </a:p>
          <a:p>
            <a:pPr>
              <a:lnSpc>
                <a:spcPct val="80000"/>
              </a:lnSpc>
            </a:pPr>
            <a:r>
              <a:rPr lang="en-US" sz="1000" u="sng" dirty="0" smtClean="0">
                <a:solidFill>
                  <a:srgbClr val="660066"/>
                </a:solidFill>
              </a:rPr>
              <a:t>Israel’s</a:t>
            </a:r>
          </a:p>
          <a:p>
            <a:pPr>
              <a:lnSpc>
                <a:spcPct val="80000"/>
              </a:lnSpc>
            </a:pPr>
            <a:r>
              <a:rPr lang="en-US" sz="1000" u="sng" dirty="0" smtClean="0">
                <a:solidFill>
                  <a:srgbClr val="660066"/>
                </a:solidFill>
              </a:rPr>
              <a:t>Provocation</a:t>
            </a:r>
            <a:r>
              <a:rPr lang="en-US" sz="1000" dirty="0" smtClean="0">
                <a:solidFill>
                  <a:srgbClr val="660066"/>
                </a:solidFill>
              </a:rPr>
              <a:t/>
            </a:r>
            <a:br>
              <a:rPr lang="en-US" sz="1000" dirty="0" smtClean="0">
                <a:solidFill>
                  <a:srgbClr val="660066"/>
                </a:solidFill>
              </a:rPr>
            </a:br>
            <a:r>
              <a:rPr lang="en-US" sz="1000" dirty="0" smtClean="0">
                <a:solidFill>
                  <a:srgbClr val="660066"/>
                </a:solidFill>
              </a:rPr>
              <a:t>Rom. 11:26</a:t>
            </a:r>
          </a:p>
          <a:p>
            <a:pPr>
              <a:lnSpc>
                <a:spcPct val="80000"/>
              </a:lnSpc>
            </a:pPr>
            <a:endParaRPr lang="en-US" sz="1000" b="1" dirty="0">
              <a:solidFill>
                <a:srgbClr val="660066"/>
              </a:solidFill>
            </a:endParaRPr>
          </a:p>
          <a:p>
            <a:pPr>
              <a:lnSpc>
                <a:spcPct val="80000"/>
              </a:lnSpc>
            </a:pPr>
            <a:r>
              <a:rPr lang="en-US" sz="1000" dirty="0" smtClean="0">
                <a:solidFill>
                  <a:srgbClr val="660066"/>
                </a:solidFill>
              </a:rPr>
              <a:t>Israel’s </a:t>
            </a:r>
            <a:r>
              <a:rPr lang="en-US" sz="1000" dirty="0">
                <a:solidFill>
                  <a:srgbClr val="660066"/>
                </a:solidFill>
              </a:rPr>
              <a:t>r</a:t>
            </a:r>
            <a:r>
              <a:rPr lang="en-US" sz="1000" dirty="0" smtClean="0">
                <a:solidFill>
                  <a:srgbClr val="660066"/>
                </a:solidFill>
              </a:rPr>
              <a:t>edemption = MERCY</a:t>
            </a:r>
          </a:p>
          <a:p>
            <a:pPr>
              <a:lnSpc>
                <a:spcPct val="80000"/>
              </a:lnSpc>
            </a:pPr>
            <a:r>
              <a:rPr lang="en-US" sz="1000" dirty="0" smtClean="0">
                <a:solidFill>
                  <a:srgbClr val="660066"/>
                </a:solidFill>
              </a:rPr>
              <a:t>Rom. 11:12; 15;30--32</a:t>
            </a:r>
          </a:p>
        </p:txBody>
      </p:sp>
      <p:sp>
        <p:nvSpPr>
          <p:cNvPr id="111" name="Oval 110"/>
          <p:cNvSpPr>
            <a:spLocks noChangeAspect="1"/>
          </p:cNvSpPr>
          <p:nvPr/>
        </p:nvSpPr>
        <p:spPr>
          <a:xfrm>
            <a:off x="7191462" y="589948"/>
            <a:ext cx="126043" cy="11763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FF0000"/>
              </a:solidFill>
            </a:endParaRPr>
          </a:p>
        </p:txBody>
      </p:sp>
      <p:sp>
        <p:nvSpPr>
          <p:cNvPr id="117" name="TextBox 116"/>
          <p:cNvSpPr txBox="1">
            <a:spLocks/>
          </p:cNvSpPr>
          <p:nvPr/>
        </p:nvSpPr>
        <p:spPr>
          <a:xfrm>
            <a:off x="6134953" y="1765038"/>
            <a:ext cx="793266" cy="385863"/>
          </a:xfrm>
          <a:prstGeom prst="rect">
            <a:avLst/>
          </a:prstGeom>
          <a:noFill/>
          <a:ln w="38100" cmpd="sng">
            <a:solidFill>
              <a:srgbClr val="660066"/>
            </a:solidFill>
          </a:ln>
        </p:spPr>
        <p:txBody>
          <a:bodyPr wrap="square" lIns="91427" tIns="45714" rIns="91427" bIns="45714" rtlCol="0">
            <a:spAutoFit/>
          </a:bodyPr>
          <a:lstStyle/>
          <a:p>
            <a:pPr algn="ctr">
              <a:lnSpc>
                <a:spcPct val="90000"/>
              </a:lnSpc>
            </a:pPr>
            <a:r>
              <a:rPr lang="en-US" sz="1050" dirty="0" smtClean="0">
                <a:ln>
                  <a:solidFill>
                    <a:schemeClr val="tx1">
                      <a:alpha val="29000"/>
                    </a:schemeClr>
                  </a:solidFill>
                </a:ln>
                <a:solidFill>
                  <a:srgbClr val="660066"/>
                </a:solidFill>
                <a:effectLst>
                  <a:glow>
                    <a:schemeClr val="tx1">
                      <a:alpha val="0"/>
                    </a:schemeClr>
                  </a:glow>
                </a:effectLst>
              </a:rPr>
              <a:t>The</a:t>
            </a:r>
          </a:p>
          <a:p>
            <a:pPr algn="ctr">
              <a:lnSpc>
                <a:spcPct val="90000"/>
              </a:lnSpc>
            </a:pPr>
            <a:r>
              <a:rPr lang="en-US" sz="1050" dirty="0" smtClean="0">
                <a:ln>
                  <a:solidFill>
                    <a:schemeClr val="tx1">
                      <a:alpha val="29000"/>
                    </a:schemeClr>
                  </a:solidFill>
                </a:ln>
                <a:solidFill>
                  <a:srgbClr val="660066"/>
                </a:solidFill>
                <a:effectLst>
                  <a:glow>
                    <a:schemeClr val="tx1">
                      <a:alpha val="0"/>
                    </a:schemeClr>
                  </a:glow>
                </a:effectLst>
              </a:rPr>
              <a:t>Mystery</a:t>
            </a:r>
            <a:endParaRPr lang="en-US" sz="1050" dirty="0">
              <a:ln>
                <a:solidFill>
                  <a:schemeClr val="tx1">
                    <a:alpha val="29000"/>
                  </a:schemeClr>
                </a:solidFill>
              </a:ln>
              <a:solidFill>
                <a:srgbClr val="660066"/>
              </a:solidFill>
              <a:effectLst>
                <a:glow>
                  <a:schemeClr val="tx1">
                    <a:alpha val="0"/>
                  </a:schemeClr>
                </a:glow>
              </a:effectLst>
            </a:endParaRPr>
          </a:p>
        </p:txBody>
      </p:sp>
      <p:cxnSp>
        <p:nvCxnSpPr>
          <p:cNvPr id="119" name="Straight Arrow Connector 118"/>
          <p:cNvCxnSpPr>
            <a:cxnSpLocks/>
          </p:cNvCxnSpPr>
          <p:nvPr/>
        </p:nvCxnSpPr>
        <p:spPr>
          <a:xfrm>
            <a:off x="6487921" y="590549"/>
            <a:ext cx="0" cy="1096561"/>
          </a:xfrm>
          <a:prstGeom prst="straightConnector1">
            <a:avLst/>
          </a:prstGeom>
          <a:ln w="28575" cmpd="sng">
            <a:solidFill>
              <a:srgbClr val="0000FF">
                <a:alpha val="29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a:spLocks/>
          </p:cNvSpPr>
          <p:nvPr/>
        </p:nvSpPr>
        <p:spPr>
          <a:xfrm>
            <a:off x="5122813" y="2241725"/>
            <a:ext cx="907149" cy="1631204"/>
          </a:xfrm>
          <a:prstGeom prst="rect">
            <a:avLst/>
          </a:prstGeom>
          <a:solidFill>
            <a:schemeClr val="bg1"/>
          </a:solidFill>
          <a:ln w="19050" cmpd="sng">
            <a:solidFill>
              <a:schemeClr val="tx1"/>
            </a:solidFill>
          </a:ln>
        </p:spPr>
        <p:txBody>
          <a:bodyPr wrap="square" lIns="91427" tIns="45714" rIns="91427" bIns="45714" rtlCol="0">
            <a:spAutoFit/>
          </a:bodyPr>
          <a:lstStyle/>
          <a:p>
            <a:r>
              <a:rPr lang="en-US" sz="1000" dirty="0"/>
              <a:t>Is. 32:</a:t>
            </a:r>
            <a:r>
              <a:rPr lang="en-US" sz="1000" dirty="0" smtClean="0"/>
              <a:t>15</a:t>
            </a:r>
          </a:p>
          <a:p>
            <a:r>
              <a:rPr lang="en-US" sz="1000" dirty="0" smtClean="0"/>
              <a:t>Is, 44:3</a:t>
            </a:r>
            <a:endParaRPr lang="en-US" sz="1000" dirty="0"/>
          </a:p>
          <a:p>
            <a:r>
              <a:rPr lang="en-US" sz="1000" dirty="0"/>
              <a:t>Is. 59:21</a:t>
            </a:r>
          </a:p>
          <a:p>
            <a:r>
              <a:rPr lang="en-US" sz="1000" dirty="0"/>
              <a:t>Eze. 11:18-</a:t>
            </a:r>
            <a:r>
              <a:rPr lang="en-US" sz="1000" dirty="0" smtClean="0"/>
              <a:t>20, 36</a:t>
            </a:r>
            <a:r>
              <a:rPr lang="en-US" sz="1000" dirty="0"/>
              <a:t>:</a:t>
            </a:r>
            <a:r>
              <a:rPr lang="en-US" sz="1000" dirty="0" smtClean="0"/>
              <a:t>27, 37</a:t>
            </a:r>
            <a:r>
              <a:rPr lang="en-US" sz="1000" dirty="0"/>
              <a:t>:5; </a:t>
            </a:r>
            <a:r>
              <a:rPr lang="en-US" sz="1000" dirty="0" smtClean="0"/>
              <a:t>14, 39</a:t>
            </a:r>
            <a:r>
              <a:rPr lang="en-US" sz="1000" dirty="0"/>
              <a:t>:29</a:t>
            </a:r>
          </a:p>
          <a:p>
            <a:r>
              <a:rPr lang="en-US" sz="1000" dirty="0"/>
              <a:t>Joel 2:28-</a:t>
            </a:r>
            <a:r>
              <a:rPr lang="en-US" sz="1000" dirty="0" smtClean="0"/>
              <a:t>29</a:t>
            </a:r>
          </a:p>
          <a:p>
            <a:r>
              <a:rPr lang="en-US" sz="1000" dirty="0" smtClean="0"/>
              <a:t>Acts 2</a:t>
            </a:r>
          </a:p>
          <a:p>
            <a:r>
              <a:rPr lang="en-US" sz="1000" dirty="0" smtClean="0"/>
              <a:t>Rom</a:t>
            </a:r>
            <a:r>
              <a:rPr lang="en-US" sz="1000" dirty="0"/>
              <a:t>. </a:t>
            </a:r>
            <a:r>
              <a:rPr lang="en-US" sz="1000" dirty="0" smtClean="0"/>
              <a:t>9:1-3, 15:8</a:t>
            </a:r>
            <a:endParaRPr lang="en-US" sz="1000" dirty="0"/>
          </a:p>
        </p:txBody>
      </p:sp>
      <p:sp>
        <p:nvSpPr>
          <p:cNvPr id="121" name="TextBox 120"/>
          <p:cNvSpPr txBox="1">
            <a:spLocks/>
          </p:cNvSpPr>
          <p:nvPr/>
        </p:nvSpPr>
        <p:spPr>
          <a:xfrm>
            <a:off x="1542734" y="5555326"/>
            <a:ext cx="1047371"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solidFill>
                  <a:srgbClr val="008000"/>
                </a:solidFill>
              </a:rPr>
              <a:t>Blessings</a:t>
            </a:r>
            <a:r>
              <a:rPr lang="en-US" sz="1000" dirty="0" smtClean="0"/>
              <a:t>/</a:t>
            </a:r>
            <a:r>
              <a:rPr lang="en-US" sz="1000" dirty="0" smtClean="0">
                <a:solidFill>
                  <a:srgbClr val="FF0000"/>
                </a:solidFill>
              </a:rPr>
              <a:t>Curses</a:t>
            </a:r>
            <a:endParaRPr lang="en-US" sz="1000" dirty="0">
              <a:solidFill>
                <a:srgbClr val="FF0000"/>
              </a:solidFill>
            </a:endParaRPr>
          </a:p>
        </p:txBody>
      </p:sp>
      <p:sp>
        <p:nvSpPr>
          <p:cNvPr id="123" name="TextBox 122"/>
          <p:cNvSpPr txBox="1">
            <a:spLocks/>
          </p:cNvSpPr>
          <p:nvPr/>
        </p:nvSpPr>
        <p:spPr>
          <a:xfrm>
            <a:off x="1548979" y="5764932"/>
            <a:ext cx="1047371" cy="279664"/>
          </a:xfrm>
          <a:prstGeom prst="rect">
            <a:avLst/>
          </a:prstGeom>
          <a:solidFill>
            <a:srgbClr val="FFFFFF"/>
          </a:solidFill>
          <a:ln w="28575" cmpd="sng">
            <a:solidFill>
              <a:srgbClr val="FF0000"/>
            </a:solidFill>
          </a:ln>
        </p:spPr>
        <p:txBody>
          <a:bodyPr wrap="square" lIns="91427" tIns="45714" rIns="91427" bIns="45714" rtlCol="0">
            <a:spAutoFit/>
          </a:bodyPr>
          <a:lstStyle/>
          <a:p>
            <a:pPr>
              <a:lnSpc>
                <a:spcPct val="80000"/>
              </a:lnSpc>
            </a:pPr>
            <a:r>
              <a:rPr lang="en-US" sz="1000" b="1" dirty="0" smtClean="0"/>
              <a:t>Lev. 26 </a:t>
            </a:r>
          </a:p>
          <a:p>
            <a:pPr>
              <a:lnSpc>
                <a:spcPct val="80000"/>
              </a:lnSpc>
            </a:pPr>
            <a:r>
              <a:rPr lang="en-US" sz="1000" b="1" dirty="0" smtClean="0"/>
              <a:t>Dt. 28-32 </a:t>
            </a:r>
            <a:endParaRPr lang="en-US" sz="1000" b="1" dirty="0"/>
          </a:p>
        </p:txBody>
      </p:sp>
      <p:sp>
        <p:nvSpPr>
          <p:cNvPr id="137" name="TextBox 136"/>
          <p:cNvSpPr txBox="1">
            <a:spLocks/>
          </p:cNvSpPr>
          <p:nvPr/>
        </p:nvSpPr>
        <p:spPr>
          <a:xfrm>
            <a:off x="1541863" y="6056591"/>
            <a:ext cx="1047371" cy="220561"/>
          </a:xfrm>
          <a:prstGeom prst="rect">
            <a:avLst/>
          </a:prstGeom>
          <a:noFill/>
          <a:ln w="19050" cmpd="sng">
            <a:solidFill>
              <a:schemeClr val="tx1"/>
            </a:solidFill>
          </a:ln>
        </p:spPr>
        <p:txBody>
          <a:bodyPr wrap="square" lIns="91427" tIns="45714" rIns="91427" bIns="45714" rtlCol="0">
            <a:spAutoFit/>
          </a:bodyPr>
          <a:lstStyle/>
          <a:p>
            <a:pPr algn="ctr">
              <a:lnSpc>
                <a:spcPct val="80000"/>
              </a:lnSpc>
            </a:pPr>
            <a:r>
              <a:rPr lang="en-US" sz="1000" dirty="0" smtClean="0"/>
              <a:t>RECOUNTING</a:t>
            </a:r>
            <a:endParaRPr lang="en-US" sz="1000" dirty="0"/>
          </a:p>
        </p:txBody>
      </p:sp>
      <p:sp>
        <p:nvSpPr>
          <p:cNvPr id="138" name="TextBox 137"/>
          <p:cNvSpPr txBox="1">
            <a:spLocks/>
          </p:cNvSpPr>
          <p:nvPr/>
        </p:nvSpPr>
        <p:spPr>
          <a:xfrm>
            <a:off x="1540990" y="6287139"/>
            <a:ext cx="1047371" cy="589893"/>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80000"/>
              </a:lnSpc>
            </a:pPr>
            <a:r>
              <a:rPr lang="en-US" sz="1000" dirty="0" smtClean="0"/>
              <a:t>2 Ch. 36:15-21</a:t>
            </a:r>
          </a:p>
          <a:p>
            <a:pPr>
              <a:lnSpc>
                <a:spcPct val="80000"/>
              </a:lnSpc>
            </a:pPr>
            <a:r>
              <a:rPr lang="en-US" sz="1000" dirty="0" smtClean="0"/>
              <a:t>Lam. 2:17</a:t>
            </a:r>
          </a:p>
          <a:p>
            <a:pPr>
              <a:lnSpc>
                <a:spcPct val="80000"/>
              </a:lnSpc>
            </a:pPr>
            <a:r>
              <a:rPr lang="en-US" sz="1000" dirty="0" smtClean="0"/>
              <a:t>Dan. 9:11-19</a:t>
            </a:r>
          </a:p>
          <a:p>
            <a:pPr>
              <a:lnSpc>
                <a:spcPct val="80000"/>
              </a:lnSpc>
            </a:pPr>
            <a:r>
              <a:rPr lang="en-US" sz="1000" dirty="0" smtClean="0"/>
              <a:t>Zech. 1:1-6</a:t>
            </a:r>
            <a:endParaRPr lang="en-US" sz="1000" dirty="0"/>
          </a:p>
        </p:txBody>
      </p:sp>
      <p:sp>
        <p:nvSpPr>
          <p:cNvPr id="140" name="TextBox 139"/>
          <p:cNvSpPr txBox="1">
            <a:spLocks/>
          </p:cNvSpPr>
          <p:nvPr/>
        </p:nvSpPr>
        <p:spPr>
          <a:xfrm>
            <a:off x="6130655" y="5766298"/>
            <a:ext cx="1081764" cy="1064382"/>
          </a:xfrm>
          <a:prstGeom prst="rect">
            <a:avLst/>
          </a:prstGeom>
          <a:solidFill>
            <a:srgbClr val="FFFFFF"/>
          </a:solidFill>
          <a:ln w="28575" cmpd="sng">
            <a:solidFill>
              <a:srgbClr val="FF0000"/>
            </a:solidFill>
          </a:ln>
        </p:spPr>
        <p:txBody>
          <a:bodyPr wrap="square" lIns="91427" tIns="45714" rIns="91427" bIns="45714" rtlCol="0">
            <a:spAutoFit/>
          </a:bodyPr>
          <a:lstStyle/>
          <a:p>
            <a:pPr>
              <a:lnSpc>
                <a:spcPct val="90000"/>
              </a:lnSpc>
            </a:pPr>
            <a:r>
              <a:rPr lang="en-US" sz="1000" dirty="0" smtClean="0"/>
              <a:t>Deut. 32:36</a:t>
            </a:r>
          </a:p>
          <a:p>
            <a:pPr>
              <a:lnSpc>
                <a:spcPct val="90000"/>
              </a:lnSpc>
            </a:pPr>
            <a:r>
              <a:rPr lang="en-US" sz="1000" dirty="0" smtClean="0"/>
              <a:t>Ez. 38-39</a:t>
            </a:r>
          </a:p>
          <a:p>
            <a:pPr>
              <a:lnSpc>
                <a:spcPct val="90000"/>
              </a:lnSpc>
            </a:pPr>
            <a:r>
              <a:rPr lang="en-US" sz="1000" dirty="0" smtClean="0"/>
              <a:t>Dan. 8; 12</a:t>
            </a:r>
          </a:p>
          <a:p>
            <a:pPr>
              <a:lnSpc>
                <a:spcPct val="90000"/>
              </a:lnSpc>
            </a:pPr>
            <a:r>
              <a:rPr lang="en-US" sz="1000" dirty="0" smtClean="0"/>
              <a:t>Jer. 6; 7; 23; 31</a:t>
            </a:r>
          </a:p>
          <a:p>
            <a:pPr>
              <a:lnSpc>
                <a:spcPct val="90000"/>
              </a:lnSpc>
            </a:pPr>
            <a:r>
              <a:rPr lang="en-US" sz="1000" dirty="0" smtClean="0"/>
              <a:t>Mt. 24; Mk. 13; </a:t>
            </a:r>
            <a:r>
              <a:rPr lang="en-US" sz="1000" dirty="0" err="1" smtClean="0"/>
              <a:t>Lk</a:t>
            </a:r>
            <a:r>
              <a:rPr lang="en-US" sz="1000" dirty="0" smtClean="0"/>
              <a:t>. 21</a:t>
            </a:r>
          </a:p>
          <a:p>
            <a:pPr>
              <a:lnSpc>
                <a:spcPct val="90000"/>
              </a:lnSpc>
            </a:pPr>
            <a:r>
              <a:rPr lang="en-US" sz="1000" dirty="0" smtClean="0"/>
              <a:t>REVELATION</a:t>
            </a:r>
          </a:p>
        </p:txBody>
      </p:sp>
      <p:sp>
        <p:nvSpPr>
          <p:cNvPr id="143" name="TextBox 142"/>
          <p:cNvSpPr txBox="1">
            <a:spLocks/>
          </p:cNvSpPr>
          <p:nvPr/>
        </p:nvSpPr>
        <p:spPr>
          <a:xfrm>
            <a:off x="6130193" y="5418514"/>
            <a:ext cx="1084226" cy="343672"/>
          </a:xfrm>
          <a:prstGeom prst="rect">
            <a:avLst/>
          </a:prstGeom>
          <a:solidFill>
            <a:srgbClr val="FFFFFF"/>
          </a:solidFill>
          <a:ln w="28575" cmpd="sng">
            <a:solidFill>
              <a:srgbClr val="FF0000"/>
            </a:solidFill>
            <a:prstDash val="solid"/>
          </a:ln>
        </p:spPr>
        <p:txBody>
          <a:bodyPr wrap="square" lIns="91427" tIns="45714" rIns="91427" bIns="45714" rtlCol="0">
            <a:spAutoFit/>
          </a:bodyPr>
          <a:lstStyle/>
          <a:p>
            <a:pPr algn="ctr">
              <a:lnSpc>
                <a:spcPct val="80000"/>
              </a:lnSpc>
            </a:pPr>
            <a:r>
              <a:rPr lang="en-US" sz="1000" dirty="0" smtClean="0">
                <a:solidFill>
                  <a:srgbClr val="FF0000"/>
                </a:solidFill>
              </a:rPr>
              <a:t>Covenantal</a:t>
            </a:r>
          </a:p>
          <a:p>
            <a:pPr algn="ctr">
              <a:lnSpc>
                <a:spcPct val="80000"/>
              </a:lnSpc>
            </a:pPr>
            <a:r>
              <a:rPr lang="en-US" sz="1000" dirty="0" smtClean="0">
                <a:solidFill>
                  <a:srgbClr val="FF0000"/>
                </a:solidFill>
              </a:rPr>
              <a:t>Judgment</a:t>
            </a:r>
          </a:p>
        </p:txBody>
      </p:sp>
      <p:sp>
        <p:nvSpPr>
          <p:cNvPr id="107" name="TextBox 106"/>
          <p:cNvSpPr txBox="1">
            <a:spLocks/>
          </p:cNvSpPr>
          <p:nvPr/>
        </p:nvSpPr>
        <p:spPr>
          <a:xfrm>
            <a:off x="2685782" y="6138813"/>
            <a:ext cx="961203" cy="696188"/>
          </a:xfrm>
          <a:prstGeom prst="rect">
            <a:avLst/>
          </a:prstGeom>
          <a:solidFill>
            <a:srgbClr val="FFFFFF"/>
          </a:solidFill>
          <a:ln w="3175" cmpd="sng">
            <a:solidFill>
              <a:srgbClr val="0000FF"/>
            </a:solidFill>
          </a:ln>
        </p:spPr>
        <p:txBody>
          <a:bodyPr wrap="square" lIns="91427" tIns="45714" rIns="91427" bIns="45714" rtlCol="0">
            <a:spAutoFit/>
          </a:bodyPr>
          <a:lstStyle/>
          <a:p>
            <a:pPr algn="ctr">
              <a:lnSpc>
                <a:spcPct val="90000"/>
              </a:lnSpc>
            </a:pPr>
            <a:r>
              <a:rPr lang="en-US" sz="1200" b="1" dirty="0" smtClean="0"/>
              <a:t>Ex 15:17-18</a:t>
            </a:r>
          </a:p>
          <a:p>
            <a:pPr algn="ctr">
              <a:lnSpc>
                <a:spcPct val="90000"/>
              </a:lnSpc>
            </a:pPr>
            <a:r>
              <a:rPr lang="en-US" sz="1200" b="1" dirty="0" smtClean="0"/>
              <a:t>2 Sam. 7:12</a:t>
            </a:r>
          </a:p>
          <a:p>
            <a:pPr algn="ctr">
              <a:lnSpc>
                <a:spcPct val="90000"/>
              </a:lnSpc>
            </a:pPr>
            <a:r>
              <a:rPr lang="en-US" sz="1200" b="1" dirty="0" smtClean="0"/>
              <a:t>Daniel 2 Daniel 7</a:t>
            </a:r>
            <a:endParaRPr lang="en-US" sz="1200" b="1" dirty="0"/>
          </a:p>
        </p:txBody>
      </p:sp>
      <p:sp>
        <p:nvSpPr>
          <p:cNvPr id="108" name="TextBox 107"/>
          <p:cNvSpPr txBox="1">
            <a:spLocks/>
          </p:cNvSpPr>
          <p:nvPr/>
        </p:nvSpPr>
        <p:spPr>
          <a:xfrm>
            <a:off x="7963529" y="792500"/>
            <a:ext cx="1161288" cy="276999"/>
          </a:xfrm>
          <a:prstGeom prst="rect">
            <a:avLst/>
          </a:prstGeom>
          <a:noFill/>
          <a:ln w="28575" cmpd="sng">
            <a:noFill/>
          </a:ln>
        </p:spPr>
        <p:txBody>
          <a:bodyPr wrap="square" rtlCol="0">
            <a:spAutoFit/>
          </a:bodyPr>
          <a:lstStyle/>
          <a:p>
            <a:pPr algn="ctr"/>
            <a:r>
              <a:rPr lang="en-US" sz="1200" dirty="0" smtClean="0"/>
              <a:t>SALVATION</a:t>
            </a:r>
            <a:endParaRPr lang="en-US" sz="1200" dirty="0"/>
          </a:p>
        </p:txBody>
      </p:sp>
      <p:sp>
        <p:nvSpPr>
          <p:cNvPr id="109" name="TextBox 108"/>
          <p:cNvSpPr txBox="1">
            <a:spLocks/>
          </p:cNvSpPr>
          <p:nvPr/>
        </p:nvSpPr>
        <p:spPr>
          <a:xfrm>
            <a:off x="146950" y="43529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112" name="TextBox 111"/>
          <p:cNvSpPr txBox="1">
            <a:spLocks/>
          </p:cNvSpPr>
          <p:nvPr/>
        </p:nvSpPr>
        <p:spPr>
          <a:xfrm>
            <a:off x="1137033" y="1777567"/>
            <a:ext cx="275516" cy="1699427"/>
          </a:xfrm>
          <a:prstGeom prst="rect">
            <a:avLst/>
          </a:prstGeom>
          <a:solidFill>
            <a:srgbClr val="008000"/>
          </a:solidFill>
          <a:ln w="19050" cmpd="sng">
            <a:solidFill>
              <a:schemeClr val="tx1"/>
            </a:solidFill>
            <a:prstDash val="solid"/>
          </a:ln>
        </p:spPr>
        <p:txBody>
          <a:bodyPr wrap="square" lIns="91427" tIns="45714" rIns="91427" bIns="45714" rtlCol="0">
            <a:spAutoFit/>
          </a:bodyPr>
          <a:lstStyle/>
          <a:p>
            <a:pPr algn="ctr">
              <a:lnSpc>
                <a:spcPct val="80000"/>
              </a:lnSpc>
            </a:pPr>
            <a:r>
              <a:rPr lang="en-US" sz="1300" dirty="0" smtClean="0">
                <a:solidFill>
                  <a:schemeClr val="bg1"/>
                </a:solidFill>
              </a:rPr>
              <a:t>GEN 3:15 </a:t>
            </a:r>
          </a:p>
          <a:p>
            <a:pPr algn="ctr">
              <a:lnSpc>
                <a:spcPct val="80000"/>
              </a:lnSpc>
            </a:pPr>
            <a:endParaRPr lang="en-US" sz="1300" dirty="0"/>
          </a:p>
          <a:p>
            <a:pPr algn="ctr">
              <a:lnSpc>
                <a:spcPct val="80000"/>
              </a:lnSpc>
            </a:pPr>
            <a:endParaRPr lang="en-US" sz="1300" dirty="0" smtClean="0"/>
          </a:p>
        </p:txBody>
      </p:sp>
      <p:sp>
        <p:nvSpPr>
          <p:cNvPr id="114" name="TextBox 113"/>
          <p:cNvSpPr txBox="1">
            <a:spLocks/>
          </p:cNvSpPr>
          <p:nvPr/>
        </p:nvSpPr>
        <p:spPr>
          <a:xfrm>
            <a:off x="7664402" y="1779412"/>
            <a:ext cx="255326" cy="3016699"/>
          </a:xfrm>
          <a:prstGeom prst="rect">
            <a:avLst/>
          </a:prstGeom>
          <a:solidFill>
            <a:srgbClr val="008000"/>
          </a:solidFill>
          <a:ln w="19050" cmpd="sng">
            <a:solidFill>
              <a:srgbClr val="000000"/>
            </a:solidFill>
            <a:prstDash val="solid"/>
          </a:ln>
        </p:spPr>
        <p:txBody>
          <a:bodyPr wrap="square" lIns="91427" tIns="45714" rIns="91427" bIns="45714" rtlCol="0">
            <a:spAutoFit/>
          </a:bodyPr>
          <a:lstStyle/>
          <a:p>
            <a:pPr algn="ctr">
              <a:lnSpc>
                <a:spcPct val="70000"/>
              </a:lnSpc>
            </a:pPr>
            <a:r>
              <a:rPr lang="en-US" sz="1100" dirty="0" smtClean="0">
                <a:solidFill>
                  <a:srgbClr val="FFFFFF"/>
                </a:solidFill>
              </a:rPr>
              <a:t>SATAN’S</a:t>
            </a:r>
          </a:p>
          <a:p>
            <a:pPr algn="ctr">
              <a:lnSpc>
                <a:spcPct val="70000"/>
              </a:lnSpc>
            </a:pPr>
            <a:r>
              <a:rPr lang="en-US" sz="1100" dirty="0" smtClean="0">
                <a:solidFill>
                  <a:srgbClr val="FFFFFF"/>
                </a:solidFill>
              </a:rPr>
              <a:t> CRUSHING</a:t>
            </a:r>
          </a:p>
          <a:p>
            <a:pPr algn="ctr">
              <a:lnSpc>
                <a:spcPct val="70000"/>
              </a:lnSpc>
            </a:pPr>
            <a:r>
              <a:rPr lang="en-US" sz="1100" dirty="0" smtClean="0">
                <a:solidFill>
                  <a:srgbClr val="FFFFFF"/>
                </a:solidFill>
              </a:rPr>
              <a:t>BEGINS</a:t>
            </a:r>
            <a:endParaRPr lang="en-US" sz="1300" dirty="0">
              <a:solidFill>
                <a:srgbClr val="FFFFFF"/>
              </a:solidFill>
            </a:endParaRPr>
          </a:p>
          <a:p>
            <a:pPr algn="ctr">
              <a:lnSpc>
                <a:spcPct val="70000"/>
              </a:lnSpc>
            </a:pPr>
            <a:endParaRPr lang="en-US" sz="1300" dirty="0" smtClean="0">
              <a:solidFill>
                <a:srgbClr val="FFFFFF"/>
              </a:solidFill>
            </a:endParaRPr>
          </a:p>
        </p:txBody>
      </p:sp>
      <p:sp>
        <p:nvSpPr>
          <p:cNvPr id="99" name="TextBox 98"/>
          <p:cNvSpPr txBox="1">
            <a:spLocks/>
          </p:cNvSpPr>
          <p:nvPr/>
        </p:nvSpPr>
        <p:spPr>
          <a:xfrm>
            <a:off x="7976495" y="3976465"/>
            <a:ext cx="1044311" cy="246209"/>
          </a:xfrm>
          <a:prstGeom prst="rect">
            <a:avLst/>
          </a:prstGeom>
          <a:solidFill>
            <a:srgbClr val="FFFFFF"/>
          </a:solidFill>
          <a:ln w="19050" cmpd="sng">
            <a:solidFill>
              <a:schemeClr val="tx1"/>
            </a:solidFill>
          </a:ln>
        </p:spPr>
        <p:txBody>
          <a:bodyPr wrap="square" lIns="91427" tIns="45714" rIns="91427" bIns="45714" rtlCol="0">
            <a:spAutoFit/>
          </a:bodyPr>
          <a:lstStyle/>
          <a:p>
            <a:pPr algn="ctr"/>
            <a:r>
              <a:rPr lang="en-US" sz="1000" dirty="0" smtClean="0"/>
              <a:t>ISRAEL</a:t>
            </a:r>
            <a:endParaRPr lang="en-US" sz="1000" dirty="0"/>
          </a:p>
        </p:txBody>
      </p:sp>
      <p:sp>
        <p:nvSpPr>
          <p:cNvPr id="126" name="TextBox 125"/>
          <p:cNvSpPr txBox="1">
            <a:spLocks/>
          </p:cNvSpPr>
          <p:nvPr/>
        </p:nvSpPr>
        <p:spPr>
          <a:xfrm>
            <a:off x="4779213" y="1767919"/>
            <a:ext cx="247494" cy="5074279"/>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smtClean="0"/>
              <a:t>EW COVENANT</a:t>
            </a:r>
          </a:p>
          <a:p>
            <a:pPr algn="ctr"/>
            <a:r>
              <a:rPr lang="en-US" sz="1300" dirty="0" smtClean="0"/>
              <a:t>INAUGURATED</a:t>
            </a:r>
          </a:p>
          <a:p>
            <a:pPr algn="ctr"/>
            <a:endParaRPr lang="en-US" sz="1300" dirty="0"/>
          </a:p>
          <a:p>
            <a:pPr algn="ctr"/>
            <a:endParaRPr lang="en-US" sz="1300" dirty="0"/>
          </a:p>
        </p:txBody>
      </p:sp>
      <p:sp>
        <p:nvSpPr>
          <p:cNvPr id="23" name="TextBox 22"/>
          <p:cNvSpPr txBox="1"/>
          <p:nvPr/>
        </p:nvSpPr>
        <p:spPr>
          <a:xfrm rot="16200000">
            <a:off x="6623572" y="941179"/>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sp>
        <p:nvSpPr>
          <p:cNvPr id="141" name="Oval 140"/>
          <p:cNvSpPr>
            <a:spLocks/>
          </p:cNvSpPr>
          <p:nvPr/>
        </p:nvSpPr>
        <p:spPr>
          <a:xfrm>
            <a:off x="7337523" y="441895"/>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45" name="TextBox 144"/>
          <p:cNvSpPr txBox="1">
            <a:spLocks/>
          </p:cNvSpPr>
          <p:nvPr/>
        </p:nvSpPr>
        <p:spPr>
          <a:xfrm>
            <a:off x="7342111" y="389308"/>
            <a:ext cx="325704" cy="369320"/>
          </a:xfrm>
          <a:prstGeom prst="rect">
            <a:avLst/>
          </a:prstGeom>
          <a:noFill/>
          <a:ln>
            <a:noFill/>
          </a:ln>
        </p:spPr>
        <p:txBody>
          <a:bodyPr wrap="none" lIns="91427" tIns="45714" rIns="91427" bIns="45714" rtlCol="0">
            <a:spAutoFit/>
          </a:bodyPr>
          <a:lstStyle/>
          <a:p>
            <a:r>
              <a:rPr lang="en-US" b="1" dirty="0" smtClean="0"/>
              <a:t>A</a:t>
            </a:r>
            <a:endParaRPr lang="en-US" b="1" dirty="0"/>
          </a:p>
        </p:txBody>
      </p:sp>
      <p:sp>
        <p:nvSpPr>
          <p:cNvPr id="148" name="Oval 147"/>
          <p:cNvSpPr>
            <a:spLocks/>
          </p:cNvSpPr>
          <p:nvPr/>
        </p:nvSpPr>
        <p:spPr>
          <a:xfrm>
            <a:off x="7348554" y="754448"/>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50" name="Oval 149"/>
          <p:cNvSpPr>
            <a:spLocks/>
          </p:cNvSpPr>
          <p:nvPr/>
        </p:nvSpPr>
        <p:spPr>
          <a:xfrm>
            <a:off x="7349152" y="1043410"/>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51" name="TextBox 150"/>
          <p:cNvSpPr txBox="1">
            <a:spLocks/>
          </p:cNvSpPr>
          <p:nvPr/>
        </p:nvSpPr>
        <p:spPr>
          <a:xfrm>
            <a:off x="7325929" y="712665"/>
            <a:ext cx="386393" cy="369320"/>
          </a:xfrm>
          <a:prstGeom prst="rect">
            <a:avLst/>
          </a:prstGeom>
          <a:noFill/>
        </p:spPr>
        <p:txBody>
          <a:bodyPr wrap="none" lIns="91427" tIns="45714" rIns="91427" bIns="45714" rtlCol="0">
            <a:spAutoFit/>
          </a:bodyPr>
          <a:lstStyle/>
          <a:p>
            <a:r>
              <a:rPr lang="en-US" b="1" dirty="0" smtClean="0"/>
              <a:t>M</a:t>
            </a:r>
            <a:endParaRPr lang="en-US" b="1" dirty="0"/>
          </a:p>
        </p:txBody>
      </p:sp>
      <p:sp>
        <p:nvSpPr>
          <p:cNvPr id="152" name="TextBox 151"/>
          <p:cNvSpPr txBox="1">
            <a:spLocks/>
          </p:cNvSpPr>
          <p:nvPr/>
        </p:nvSpPr>
        <p:spPr>
          <a:xfrm>
            <a:off x="7347462" y="998198"/>
            <a:ext cx="330150" cy="369320"/>
          </a:xfrm>
          <a:prstGeom prst="rect">
            <a:avLst/>
          </a:prstGeom>
          <a:noFill/>
        </p:spPr>
        <p:txBody>
          <a:bodyPr wrap="none" lIns="91427" tIns="45714" rIns="91427" bIns="45714" rtlCol="0">
            <a:spAutoFit/>
          </a:bodyPr>
          <a:lstStyle/>
          <a:p>
            <a:r>
              <a:rPr lang="en-US" b="1" dirty="0"/>
              <a:t>D</a:t>
            </a:r>
          </a:p>
        </p:txBody>
      </p:sp>
      <p:cxnSp>
        <p:nvCxnSpPr>
          <p:cNvPr id="153" name="Straight Arrow Connector 152"/>
          <p:cNvCxnSpPr>
            <a:cxnSpLocks/>
          </p:cNvCxnSpPr>
          <p:nvPr/>
        </p:nvCxnSpPr>
        <p:spPr>
          <a:xfrm flipH="1" flipV="1">
            <a:off x="7470749" y="5593571"/>
            <a:ext cx="0" cy="285936"/>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15429" y="1527080"/>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59" name="TextBox 158"/>
          <p:cNvSpPr txBox="1"/>
          <p:nvPr/>
        </p:nvSpPr>
        <p:spPr>
          <a:xfrm>
            <a:off x="9109970" y="1528019"/>
            <a:ext cx="300082"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59" name="TextBox 58"/>
          <p:cNvSpPr txBox="1"/>
          <p:nvPr/>
        </p:nvSpPr>
        <p:spPr>
          <a:xfrm>
            <a:off x="202133" y="185790"/>
            <a:ext cx="6895262" cy="276999"/>
          </a:xfrm>
          <a:prstGeom prst="rect">
            <a:avLst/>
          </a:prstGeom>
          <a:noFill/>
          <a:ln w="3175" cmpd="sng">
            <a:noFill/>
          </a:ln>
        </p:spPr>
        <p:txBody>
          <a:bodyPr wrap="none" rtlCol="0">
            <a:spAutoFit/>
          </a:bodyPr>
          <a:lstStyle/>
          <a:p>
            <a:pPr algn="ctr"/>
            <a:r>
              <a:rPr lang="en-US" sz="1200" b="1" dirty="0" smtClean="0"/>
              <a:t>This Age:  Mt. 12:32, 13:39, 24:3; 28:20; Mk. 10:30; </a:t>
            </a:r>
            <a:r>
              <a:rPr lang="en-US" sz="1200" b="1" dirty="0" err="1" smtClean="0"/>
              <a:t>Lk</a:t>
            </a:r>
            <a:r>
              <a:rPr lang="en-US" sz="1200" b="1" dirty="0" smtClean="0"/>
              <a:t>. 20:35; Rom. 8:18-25; Gal. 1:4; Eph. 2:7; 2 Tim 4:6-8</a:t>
            </a:r>
            <a:endParaRPr lang="en-US" sz="1200" b="1" dirty="0"/>
          </a:p>
        </p:txBody>
      </p:sp>
      <p:sp>
        <p:nvSpPr>
          <p:cNvPr id="60" name="TextBox 59"/>
          <p:cNvSpPr txBox="1"/>
          <p:nvPr/>
        </p:nvSpPr>
        <p:spPr>
          <a:xfrm>
            <a:off x="7241441" y="146832"/>
            <a:ext cx="1023688" cy="276999"/>
          </a:xfrm>
          <a:prstGeom prst="rect">
            <a:avLst/>
          </a:prstGeom>
          <a:noFill/>
        </p:spPr>
        <p:txBody>
          <a:bodyPr wrap="none" rtlCol="0">
            <a:spAutoFit/>
          </a:bodyPr>
          <a:lstStyle/>
          <a:p>
            <a:r>
              <a:rPr lang="en-US" sz="1200" b="1" dirty="0" smtClean="0"/>
              <a:t>Age To Come </a:t>
            </a:r>
            <a:endParaRPr lang="en-US" sz="1200" b="1" dirty="0"/>
          </a:p>
        </p:txBody>
      </p:sp>
      <p:cxnSp>
        <p:nvCxnSpPr>
          <p:cNvPr id="160" name="Straight Connector 159"/>
          <p:cNvCxnSpPr>
            <a:cxnSpLocks/>
          </p:cNvCxnSpPr>
          <p:nvPr/>
        </p:nvCxnSpPr>
        <p:spPr>
          <a:xfrm>
            <a:off x="133485" y="236873"/>
            <a:ext cx="7131254" cy="0"/>
          </a:xfrm>
          <a:prstGeom prst="line">
            <a:avLst/>
          </a:prstGeom>
          <a:ln w="12700" cmpd="sng">
            <a:solidFill>
              <a:schemeClr val="tx1"/>
            </a:solidFill>
            <a:prstDash val="sysDash"/>
            <a:headEnd type="oval"/>
            <a:tailEnd type="oval"/>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a:cxnSpLocks/>
          </p:cNvCxnSpPr>
          <p:nvPr/>
        </p:nvCxnSpPr>
        <p:spPr>
          <a:xfrm>
            <a:off x="7265151" y="236873"/>
            <a:ext cx="1993391" cy="0"/>
          </a:xfrm>
          <a:prstGeom prst="line">
            <a:avLst/>
          </a:prstGeom>
          <a:ln w="12700" cmpd="sng">
            <a:solidFill>
              <a:schemeClr val="tx1"/>
            </a:solidFill>
            <a:prstDash val="sysDash"/>
            <a:headEnd type="oval"/>
            <a:tailEnd type="oval"/>
          </a:ln>
        </p:spPr>
        <p:style>
          <a:lnRef idx="2">
            <a:schemeClr val="accent1"/>
          </a:lnRef>
          <a:fillRef idx="0">
            <a:schemeClr val="accent1"/>
          </a:fillRef>
          <a:effectRef idx="1">
            <a:schemeClr val="accent1"/>
          </a:effectRef>
          <a:fontRef idx="minor">
            <a:schemeClr val="tx1"/>
          </a:fontRef>
        </p:style>
      </p:cxnSp>
      <p:sp>
        <p:nvSpPr>
          <p:cNvPr id="163" name="TextBox 162"/>
          <p:cNvSpPr txBox="1">
            <a:spLocks/>
          </p:cNvSpPr>
          <p:nvPr/>
        </p:nvSpPr>
        <p:spPr>
          <a:xfrm>
            <a:off x="9044316" y="5549672"/>
            <a:ext cx="563558" cy="897926"/>
          </a:xfrm>
          <a:prstGeom prst="rect">
            <a:avLst/>
          </a:prstGeom>
          <a:solidFill>
            <a:srgbClr val="FFFFFF"/>
          </a:solidFill>
          <a:ln w="19050" cmpd="sng">
            <a:solidFill>
              <a:srgbClr val="FF0000"/>
            </a:solidFill>
          </a:ln>
        </p:spPr>
        <p:txBody>
          <a:bodyPr wrap="square" lIns="91427" tIns="45714" rIns="91427" bIns="45714" rtlCol="0">
            <a:spAutoFit/>
          </a:bodyPr>
          <a:lstStyle/>
          <a:p>
            <a:pPr algn="ctr">
              <a:lnSpc>
                <a:spcPct val="90000"/>
              </a:lnSpc>
            </a:pPr>
            <a:r>
              <a:rPr lang="en-US" sz="1000" dirty="0" smtClean="0"/>
              <a:t>Satan/wicked thrown in </a:t>
            </a:r>
            <a:r>
              <a:rPr lang="en-US" sz="900" dirty="0" smtClean="0"/>
              <a:t>Lake of Fire Forever</a:t>
            </a:r>
          </a:p>
        </p:txBody>
      </p:sp>
      <p:sp>
        <p:nvSpPr>
          <p:cNvPr id="174" name="TextBox 173"/>
          <p:cNvSpPr txBox="1">
            <a:spLocks/>
          </p:cNvSpPr>
          <p:nvPr/>
        </p:nvSpPr>
        <p:spPr>
          <a:xfrm>
            <a:off x="7338356" y="1753899"/>
            <a:ext cx="265314" cy="5013664"/>
          </a:xfrm>
          <a:prstGeom prst="rect">
            <a:avLst/>
          </a:prstGeom>
          <a:solidFill>
            <a:srgbClr val="FFFFFF"/>
          </a:solidFill>
          <a:ln w="19050" cmpd="sng">
            <a:solidFill>
              <a:srgbClr val="008000"/>
            </a:solidFill>
            <a:prstDash val="solid"/>
          </a:ln>
        </p:spPr>
        <p:txBody>
          <a:bodyPr wrap="square" lIns="91427" tIns="45714" rIns="91427" bIns="45714" rtlCol="0">
            <a:spAutoFit/>
          </a:bodyPr>
          <a:lstStyle/>
          <a:p>
            <a:pPr algn="ctr">
              <a:lnSpc>
                <a:spcPct val="70000"/>
              </a:lnSpc>
            </a:pPr>
            <a:r>
              <a:rPr lang="en-US" sz="1200" dirty="0" smtClean="0"/>
              <a:t>COVENANTAL</a:t>
            </a:r>
          </a:p>
          <a:p>
            <a:pPr algn="ctr">
              <a:lnSpc>
                <a:spcPct val="70000"/>
              </a:lnSpc>
            </a:pPr>
            <a:r>
              <a:rPr lang="en-US" sz="1200" dirty="0" smtClean="0"/>
              <a:t> FULFILLMENT</a:t>
            </a:r>
          </a:p>
          <a:p>
            <a:pPr algn="ctr">
              <a:lnSpc>
                <a:spcPct val="70000"/>
              </a:lnSpc>
            </a:pPr>
            <a:r>
              <a:rPr lang="en-US" sz="1200" dirty="0" smtClean="0"/>
              <a:t> BEGINS</a:t>
            </a:r>
          </a:p>
          <a:p>
            <a:pPr algn="ctr">
              <a:lnSpc>
                <a:spcPct val="70000"/>
              </a:lnSpc>
            </a:pPr>
            <a:r>
              <a:rPr lang="en-US" sz="1200" dirty="0" smtClean="0"/>
              <a:t>  ON EARTH</a:t>
            </a:r>
            <a:endParaRPr lang="en-US" sz="1250" dirty="0" smtClean="0"/>
          </a:p>
        </p:txBody>
      </p:sp>
      <p:sp>
        <p:nvSpPr>
          <p:cNvPr id="90" name="Oval 89"/>
          <p:cNvSpPr>
            <a:spLocks noChangeAspect="1"/>
          </p:cNvSpPr>
          <p:nvPr/>
        </p:nvSpPr>
        <p:spPr>
          <a:xfrm>
            <a:off x="7151245" y="1612615"/>
            <a:ext cx="244917" cy="228580"/>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FF0000"/>
              </a:solidFill>
            </a:endParaRPr>
          </a:p>
        </p:txBody>
      </p:sp>
      <p:sp>
        <p:nvSpPr>
          <p:cNvPr id="158" name="TextBox 157"/>
          <p:cNvSpPr txBox="1"/>
          <p:nvPr/>
        </p:nvSpPr>
        <p:spPr>
          <a:xfrm>
            <a:off x="7133669" y="1538508"/>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22" name="TextBox 121"/>
          <p:cNvSpPr txBox="1">
            <a:spLocks/>
          </p:cNvSpPr>
          <p:nvPr/>
        </p:nvSpPr>
        <p:spPr>
          <a:xfrm>
            <a:off x="105709" y="5741372"/>
            <a:ext cx="932664"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t>ISRAEL-People</a:t>
            </a:r>
            <a:endParaRPr lang="en-US" sz="1000" dirty="0"/>
          </a:p>
        </p:txBody>
      </p:sp>
      <p:sp>
        <p:nvSpPr>
          <p:cNvPr id="125" name="TextBox 124"/>
          <p:cNvSpPr txBox="1">
            <a:spLocks/>
          </p:cNvSpPr>
          <p:nvPr/>
        </p:nvSpPr>
        <p:spPr>
          <a:xfrm>
            <a:off x="105704" y="5115076"/>
            <a:ext cx="932664" cy="638624"/>
          </a:xfrm>
          <a:prstGeom prst="rect">
            <a:avLst/>
          </a:prstGeom>
          <a:noFill/>
          <a:ln w="19050" cmpd="sng">
            <a:solidFill>
              <a:schemeClr val="tx1"/>
            </a:solidFill>
          </a:ln>
        </p:spPr>
        <p:txBody>
          <a:bodyPr wrap="square" lIns="91427" tIns="45714" rIns="91427" bIns="45714" rtlCol="0">
            <a:spAutoFit/>
          </a:bodyPr>
          <a:lstStyle/>
          <a:p>
            <a:pPr>
              <a:lnSpc>
                <a:spcPct val="70000"/>
              </a:lnSpc>
            </a:pPr>
            <a:r>
              <a:rPr lang="en-US" sz="1000" dirty="0" smtClean="0"/>
              <a:t>Gen. 17 </a:t>
            </a:r>
          </a:p>
          <a:p>
            <a:pPr>
              <a:lnSpc>
                <a:spcPct val="70000"/>
              </a:lnSpc>
            </a:pPr>
            <a:r>
              <a:rPr lang="en-US" sz="1000" dirty="0" smtClean="0"/>
              <a:t>Ex. 15</a:t>
            </a:r>
            <a:br>
              <a:rPr lang="en-US" sz="1000" dirty="0" smtClean="0"/>
            </a:br>
            <a:r>
              <a:rPr lang="en-US" sz="1000" dirty="0" smtClean="0"/>
              <a:t>2 Chron. 6:6</a:t>
            </a:r>
            <a:br>
              <a:rPr lang="en-US" sz="1000" dirty="0" smtClean="0"/>
            </a:br>
            <a:r>
              <a:rPr lang="en-US" sz="1000" dirty="0" smtClean="0"/>
              <a:t>Jer. 2:7; 3:17</a:t>
            </a:r>
            <a:br>
              <a:rPr lang="en-US" sz="1000" dirty="0" smtClean="0"/>
            </a:br>
            <a:r>
              <a:rPr lang="en-US" sz="1000" dirty="0" smtClean="0"/>
              <a:t>Zech. 1-2</a:t>
            </a:r>
            <a:endParaRPr lang="en-US" sz="1000" dirty="0"/>
          </a:p>
        </p:txBody>
      </p:sp>
      <p:sp>
        <p:nvSpPr>
          <p:cNvPr id="37" name="TextBox 36"/>
          <p:cNvSpPr txBox="1">
            <a:spLocks/>
          </p:cNvSpPr>
          <p:nvPr/>
        </p:nvSpPr>
        <p:spPr>
          <a:xfrm>
            <a:off x="1143172" y="3199840"/>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Tree>
    <p:extLst>
      <p:ext uri="{BB962C8B-B14F-4D97-AF65-F5344CB8AC3E}">
        <p14:creationId xmlns:p14="http://schemas.microsoft.com/office/powerpoint/2010/main" val="14560483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0701" y="2227329"/>
            <a:ext cx="8877300" cy="1200329"/>
          </a:xfrm>
          <a:prstGeom prst="rect">
            <a:avLst/>
          </a:prstGeom>
          <a:noFill/>
        </p:spPr>
        <p:txBody>
          <a:bodyPr wrap="square" rtlCol="0">
            <a:spAutoFit/>
          </a:bodyPr>
          <a:lstStyle/>
          <a:p>
            <a:r>
              <a:rPr lang="en-US" dirty="0" smtClean="0"/>
              <a:t>Desensitization: to make less sensitive.</a:t>
            </a:r>
            <a:br>
              <a:rPr lang="en-US" dirty="0" smtClean="0"/>
            </a:br>
            <a:r>
              <a:rPr lang="en-US" dirty="0" smtClean="0"/>
              <a:t>Ex. make </a:t>
            </a:r>
            <a:r>
              <a:rPr lang="en-US" dirty="0"/>
              <a:t>(someone) less likely to feel shock or distress at scenes of cruelty, violence, or suffering by </a:t>
            </a:r>
            <a:r>
              <a:rPr lang="en-US" b="1" u="sng" dirty="0"/>
              <a:t>overexposure</a:t>
            </a:r>
            <a:r>
              <a:rPr lang="en-US" dirty="0"/>
              <a:t> to such images: (as adj. </a:t>
            </a:r>
            <a:r>
              <a:rPr lang="en-US" b="1" dirty="0"/>
              <a:t>desensitized</a:t>
            </a:r>
            <a:r>
              <a:rPr lang="en-US" dirty="0"/>
              <a:t>) </a:t>
            </a:r>
            <a:r>
              <a:rPr lang="en-US" i="1" dirty="0"/>
              <a:t>: people who view such movies become </a:t>
            </a:r>
            <a:r>
              <a:rPr lang="en-US" b="1" i="1" dirty="0"/>
              <a:t>desensitized to</a:t>
            </a:r>
            <a:r>
              <a:rPr lang="en-US" i="1" dirty="0"/>
              <a:t> violence</a:t>
            </a:r>
            <a:r>
              <a:rPr lang="en-US" dirty="0"/>
              <a:t>.</a:t>
            </a:r>
          </a:p>
        </p:txBody>
      </p:sp>
      <p:sp>
        <p:nvSpPr>
          <p:cNvPr id="4" name="TextBox 3"/>
          <p:cNvSpPr txBox="1"/>
          <p:nvPr/>
        </p:nvSpPr>
        <p:spPr>
          <a:xfrm>
            <a:off x="546100" y="3569519"/>
            <a:ext cx="8877300" cy="923330"/>
          </a:xfrm>
          <a:prstGeom prst="rect">
            <a:avLst/>
          </a:prstGeom>
          <a:noFill/>
        </p:spPr>
        <p:txBody>
          <a:bodyPr wrap="square" rtlCol="0">
            <a:spAutoFit/>
          </a:bodyPr>
          <a:lstStyle/>
          <a:p>
            <a:r>
              <a:rPr lang="en-US" dirty="0" smtClean="0"/>
              <a:t>In the case of desensitization, people incidentally take things for granted that could in fact be very profound. In this class, I take an approach that seeks to re-sensitize us to things that we might have before thought common, or insignificant. </a:t>
            </a:r>
            <a:endParaRPr lang="en-US" dirty="0"/>
          </a:p>
        </p:txBody>
      </p:sp>
      <p:sp>
        <p:nvSpPr>
          <p:cNvPr id="5" name="TextBox 4"/>
          <p:cNvSpPr txBox="1"/>
          <p:nvPr/>
        </p:nvSpPr>
        <p:spPr>
          <a:xfrm>
            <a:off x="546100" y="4578172"/>
            <a:ext cx="8877300" cy="646331"/>
          </a:xfrm>
          <a:prstGeom prst="rect">
            <a:avLst/>
          </a:prstGeom>
          <a:noFill/>
        </p:spPr>
        <p:txBody>
          <a:bodyPr wrap="square" rtlCol="0">
            <a:spAutoFit/>
          </a:bodyPr>
          <a:lstStyle/>
          <a:p>
            <a:r>
              <a:rPr lang="en-US" u="sng" dirty="0" smtClean="0"/>
              <a:t>Reactionary theology</a:t>
            </a:r>
            <a:r>
              <a:rPr lang="en-US" dirty="0" smtClean="0"/>
              <a:t>: Whereas, because of life’s instances and experiences that are typified by negative feelings or misunderstanding, one swings the pendulum to the opposing ground.   </a:t>
            </a:r>
            <a:endParaRPr lang="en-US" dirty="0"/>
          </a:p>
        </p:txBody>
      </p:sp>
      <p:sp>
        <p:nvSpPr>
          <p:cNvPr id="6" name="TextBox 5"/>
          <p:cNvSpPr txBox="1"/>
          <p:nvPr/>
        </p:nvSpPr>
        <p:spPr>
          <a:xfrm>
            <a:off x="558801" y="5302071"/>
            <a:ext cx="8877300" cy="1200329"/>
          </a:xfrm>
          <a:prstGeom prst="rect">
            <a:avLst/>
          </a:prstGeom>
          <a:noFill/>
        </p:spPr>
        <p:txBody>
          <a:bodyPr wrap="square" rtlCol="0">
            <a:spAutoFit/>
          </a:bodyPr>
          <a:lstStyle/>
          <a:p>
            <a:r>
              <a:rPr lang="en-US" u="sng" dirty="0" smtClean="0"/>
              <a:t>Gentile Fishbowl Conundrum:</a:t>
            </a:r>
            <a:r>
              <a:rPr lang="en-US" dirty="0" smtClean="0"/>
              <a:t> The very fact that we are gentiles is an incredible obstacle to understanding the Scriptures. Admitting this, seeking to deal with this, can be a very helpful step to understanding a book that is predominantly Jewish in nature. We must humble ourselves.</a:t>
            </a:r>
            <a:endParaRPr lang="en-US" dirty="0"/>
          </a:p>
        </p:txBody>
      </p:sp>
      <p:sp>
        <p:nvSpPr>
          <p:cNvPr id="12" name="TextBox 11"/>
          <p:cNvSpPr txBox="1"/>
          <p:nvPr/>
        </p:nvSpPr>
        <p:spPr>
          <a:xfrm>
            <a:off x="558801" y="685444"/>
            <a:ext cx="8877300" cy="1477328"/>
          </a:xfrm>
          <a:prstGeom prst="rect">
            <a:avLst/>
          </a:prstGeom>
          <a:noFill/>
        </p:spPr>
        <p:txBody>
          <a:bodyPr wrap="square" rtlCol="0">
            <a:spAutoFit/>
          </a:bodyPr>
          <a:lstStyle/>
          <a:p>
            <a:r>
              <a:rPr lang="en-US" dirty="0" smtClean="0"/>
              <a:t>Theology: What man can know about God.</a:t>
            </a:r>
          </a:p>
          <a:p>
            <a:r>
              <a:rPr lang="en-US" dirty="0" smtClean="0"/>
              <a:t>Biblical Theology: What man can know about God from the Bible.</a:t>
            </a:r>
          </a:p>
          <a:p>
            <a:r>
              <a:rPr lang="en-US" dirty="0" smtClean="0"/>
              <a:t>Theology in essence</a:t>
            </a:r>
            <a:r>
              <a:rPr lang="is-IS" dirty="0" smtClean="0"/>
              <a:t>… everyone has one.</a:t>
            </a:r>
          </a:p>
          <a:p>
            <a:r>
              <a:rPr lang="is-IS" dirty="0" smtClean="0"/>
              <a:t>Theology in practice... </a:t>
            </a:r>
            <a:r>
              <a:rPr lang="en-US" dirty="0" smtClean="0"/>
              <a:t>I</a:t>
            </a:r>
            <a:r>
              <a:rPr lang="is-IS" dirty="0" smtClean="0"/>
              <a:t>t must play out in real life. </a:t>
            </a:r>
          </a:p>
          <a:p>
            <a:r>
              <a:rPr lang="is-IS" dirty="0" smtClean="0"/>
              <a:t>Scientific Method- Observable and Repeatable</a:t>
            </a:r>
            <a:endParaRPr lang="en-US" dirty="0"/>
          </a:p>
        </p:txBody>
      </p:sp>
      <p:sp>
        <p:nvSpPr>
          <p:cNvPr id="13" name="TextBox 12"/>
          <p:cNvSpPr txBox="1"/>
          <p:nvPr/>
        </p:nvSpPr>
        <p:spPr>
          <a:xfrm>
            <a:off x="520701" y="155454"/>
            <a:ext cx="8877300" cy="369332"/>
          </a:xfrm>
          <a:prstGeom prst="rect">
            <a:avLst/>
          </a:prstGeom>
          <a:noFill/>
        </p:spPr>
        <p:txBody>
          <a:bodyPr wrap="square" rtlCol="0">
            <a:spAutoFit/>
          </a:bodyPr>
          <a:lstStyle/>
          <a:p>
            <a:pPr algn="ctr"/>
            <a:r>
              <a:rPr lang="en-US" b="1" u="sng" dirty="0" smtClean="0"/>
              <a:t>Simple issues that I find many to be unaware of, yet it drastically affects their theology</a:t>
            </a:r>
            <a:endParaRPr lang="en-US" b="1" u="sng" dirty="0"/>
          </a:p>
        </p:txBody>
      </p:sp>
    </p:spTree>
    <p:extLst>
      <p:ext uri="{BB962C8B-B14F-4D97-AF65-F5344CB8AC3E}">
        <p14:creationId xmlns:p14="http://schemas.microsoft.com/office/powerpoint/2010/main" val="11792983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7690" y="136531"/>
            <a:ext cx="8161020" cy="498470"/>
          </a:xfrm>
        </p:spPr>
        <p:txBody>
          <a:bodyPr>
            <a:normAutofit fontScale="90000"/>
          </a:bodyPr>
          <a:lstStyle/>
          <a:p>
            <a:r>
              <a:rPr lang="en-US" dirty="0" smtClean="0"/>
              <a:t>Biblical Hermeneutics</a:t>
            </a:r>
            <a:endParaRPr lang="en-US" dirty="0"/>
          </a:p>
        </p:txBody>
      </p:sp>
      <p:sp>
        <p:nvSpPr>
          <p:cNvPr id="40" name="Title 1"/>
          <p:cNvSpPr txBox="1">
            <a:spLocks/>
          </p:cNvSpPr>
          <p:nvPr/>
        </p:nvSpPr>
        <p:spPr>
          <a:xfrm>
            <a:off x="567690" y="723902"/>
            <a:ext cx="816102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Method of Interpreting the Bible</a:t>
            </a:r>
            <a:endParaRPr lang="en-US" dirty="0"/>
          </a:p>
        </p:txBody>
      </p:sp>
      <p:sp>
        <p:nvSpPr>
          <p:cNvPr id="41" name="Title 1"/>
          <p:cNvSpPr txBox="1">
            <a:spLocks/>
          </p:cNvSpPr>
          <p:nvPr/>
        </p:nvSpPr>
        <p:spPr>
          <a:xfrm>
            <a:off x="567690" y="1244602"/>
            <a:ext cx="816102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Lens that information filters through</a:t>
            </a:r>
            <a:endParaRPr lang="en-US" dirty="0"/>
          </a:p>
        </p:txBody>
      </p:sp>
      <p:sp>
        <p:nvSpPr>
          <p:cNvPr id="42" name="Moon 41"/>
          <p:cNvSpPr/>
          <p:nvPr/>
        </p:nvSpPr>
        <p:spPr>
          <a:xfrm rot="10800000">
            <a:off x="3968496" y="2312416"/>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itle 1"/>
          <p:cNvSpPr txBox="1">
            <a:spLocks/>
          </p:cNvSpPr>
          <p:nvPr/>
        </p:nvSpPr>
        <p:spPr>
          <a:xfrm>
            <a:off x="5975096" y="3557018"/>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Information</a:t>
            </a:r>
            <a:endParaRPr lang="en-US" dirty="0"/>
          </a:p>
        </p:txBody>
      </p:sp>
      <p:sp>
        <p:nvSpPr>
          <p:cNvPr id="44" name="Left Arrow 43"/>
          <p:cNvSpPr/>
          <p:nvPr/>
        </p:nvSpPr>
        <p:spPr>
          <a:xfrm>
            <a:off x="5244593" y="3570856"/>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45036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a:spLocks noChangeAspect="1"/>
          </p:cNvSpPr>
          <p:nvPr/>
        </p:nvSpPr>
        <p:spPr>
          <a:xfrm>
            <a:off x="1993900" y="3238500"/>
            <a:ext cx="1536700" cy="15367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109538"/>
            <a:ext cx="8641080" cy="627062"/>
          </a:xfrm>
        </p:spPr>
        <p:txBody>
          <a:bodyPr>
            <a:normAutofit fontScale="90000"/>
          </a:bodyPr>
          <a:lstStyle/>
          <a:p>
            <a:r>
              <a:rPr lang="en-US" dirty="0" smtClean="0"/>
              <a:t>Biblical Exegesis</a:t>
            </a:r>
            <a:endParaRPr lang="en-US" dirty="0"/>
          </a:p>
        </p:txBody>
      </p:sp>
      <p:sp>
        <p:nvSpPr>
          <p:cNvPr id="4" name="Moon 3"/>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6464300" y="3644902"/>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Information</a:t>
            </a:r>
            <a:endParaRPr lang="en-US" dirty="0"/>
          </a:p>
        </p:txBody>
      </p:sp>
      <p:sp>
        <p:nvSpPr>
          <p:cNvPr id="6" name="Left Arrow 5"/>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333500" y="3644902"/>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Picture</a:t>
            </a:r>
            <a:endParaRPr lang="en-US" u="sng" dirty="0"/>
          </a:p>
        </p:txBody>
      </p:sp>
      <p:sp>
        <p:nvSpPr>
          <p:cNvPr id="8" name="Title 1"/>
          <p:cNvSpPr txBox="1">
            <a:spLocks/>
          </p:cNvSpPr>
          <p:nvPr/>
        </p:nvSpPr>
        <p:spPr>
          <a:xfrm>
            <a:off x="190500" y="749300"/>
            <a:ext cx="9232900" cy="627062"/>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2800" dirty="0" smtClean="0"/>
              <a:t>Critical Explanation of What is Being Interpreted in the Bible</a:t>
            </a:r>
            <a:endParaRPr lang="en-US" sz="2800" dirty="0"/>
          </a:p>
        </p:txBody>
      </p:sp>
      <p:sp>
        <p:nvSpPr>
          <p:cNvPr id="9" name="Title 1"/>
          <p:cNvSpPr txBox="1">
            <a:spLocks/>
          </p:cNvSpPr>
          <p:nvPr/>
        </p:nvSpPr>
        <p:spPr>
          <a:xfrm>
            <a:off x="556260" y="1393824"/>
            <a:ext cx="8641080" cy="627062"/>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3600" u="sng" dirty="0" smtClean="0"/>
              <a:t>Picture</a:t>
            </a:r>
            <a:r>
              <a:rPr lang="en-US" sz="3600" dirty="0" smtClean="0"/>
              <a:t> that Your Lens Creates</a:t>
            </a:r>
            <a:endParaRPr lang="en-US" sz="3600" dirty="0"/>
          </a:p>
        </p:txBody>
      </p:sp>
    </p:spTree>
    <p:extLst>
      <p:ext uri="{BB962C8B-B14F-4D97-AF65-F5344CB8AC3E}">
        <p14:creationId xmlns:p14="http://schemas.microsoft.com/office/powerpoint/2010/main" val="1263497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Zero</a:t>
            </a:r>
            <a:endParaRPr lang="en-US" dirty="0"/>
          </a:p>
        </p:txBody>
      </p:sp>
      <p:sp>
        <p:nvSpPr>
          <p:cNvPr id="3" name="Content Placeholder 2"/>
          <p:cNvSpPr>
            <a:spLocks noGrp="1"/>
          </p:cNvSpPr>
          <p:nvPr>
            <p:ph idx="1"/>
          </p:nvPr>
        </p:nvSpPr>
        <p:spPr/>
        <p:txBody>
          <a:bodyPr>
            <a:normAutofit/>
          </a:bodyPr>
          <a:lstStyle/>
          <a:p>
            <a:r>
              <a:rPr lang="en-US" dirty="0" smtClean="0"/>
              <a:t>Every person has a hermeneutic</a:t>
            </a:r>
          </a:p>
          <a:p>
            <a:pPr lvl="1"/>
            <a:r>
              <a:rPr lang="en-US" dirty="0" smtClean="0"/>
              <a:t>Every person has a lens they see things through</a:t>
            </a:r>
          </a:p>
          <a:p>
            <a:pPr lvl="1"/>
            <a:r>
              <a:rPr lang="en-US" dirty="0" smtClean="0"/>
              <a:t>Whether you know it or not you are viewing the Bible through a lens</a:t>
            </a:r>
          </a:p>
          <a:p>
            <a:r>
              <a:rPr lang="en-US" dirty="0" smtClean="0"/>
              <a:t>Every person has an exegesis</a:t>
            </a:r>
          </a:p>
          <a:p>
            <a:pPr lvl="1"/>
            <a:r>
              <a:rPr lang="en-US" dirty="0" smtClean="0"/>
              <a:t>Every persons lens creates a picture</a:t>
            </a:r>
          </a:p>
          <a:p>
            <a:pPr lvl="1"/>
            <a:r>
              <a:rPr lang="en-US" dirty="0" smtClean="0"/>
              <a:t>Whether you know it or not you are interpreting what you read in the Bible</a:t>
            </a:r>
            <a:endParaRPr lang="en-US" dirty="0"/>
          </a:p>
        </p:txBody>
      </p:sp>
    </p:spTree>
    <p:extLst>
      <p:ext uri="{BB962C8B-B14F-4D97-AF65-F5344CB8AC3E}">
        <p14:creationId xmlns:p14="http://schemas.microsoft.com/office/powerpoint/2010/main" val="15068802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274638"/>
            <a:ext cx="8641080" cy="741362"/>
          </a:xfrm>
        </p:spPr>
        <p:txBody>
          <a:bodyPr>
            <a:normAutofit fontScale="90000"/>
          </a:bodyPr>
          <a:lstStyle/>
          <a:p>
            <a:r>
              <a:rPr lang="en-US" dirty="0" smtClean="0"/>
              <a:t>Problem:</a:t>
            </a:r>
            <a:endParaRPr lang="en-US" dirty="0"/>
          </a:p>
        </p:txBody>
      </p:sp>
      <p:sp>
        <p:nvSpPr>
          <p:cNvPr id="3" name="Content Placeholder 2"/>
          <p:cNvSpPr>
            <a:spLocks noGrp="1"/>
          </p:cNvSpPr>
          <p:nvPr>
            <p:ph idx="1"/>
          </p:nvPr>
        </p:nvSpPr>
        <p:spPr>
          <a:xfrm>
            <a:off x="480060" y="1054105"/>
            <a:ext cx="8641080" cy="3479797"/>
          </a:xfrm>
        </p:spPr>
        <p:txBody>
          <a:bodyPr>
            <a:normAutofit fontScale="92500" lnSpcReduction="10000"/>
          </a:bodyPr>
          <a:lstStyle/>
          <a:p>
            <a:r>
              <a:rPr lang="en-US" dirty="0" smtClean="0"/>
              <a:t>Subjectivity towards truth</a:t>
            </a:r>
          </a:p>
          <a:p>
            <a:r>
              <a:rPr lang="en-US" dirty="0" smtClean="0"/>
              <a:t>Every person who is alive is constantly processing information. The problem is that each persons perception of what is true regarding the information that they are interpreting is based on their own, usually biased, experiences. This often skews what is true. The same is true of what we interpret in the Bible.</a:t>
            </a:r>
            <a:endParaRPr lang="en-US" dirty="0"/>
          </a:p>
        </p:txBody>
      </p:sp>
      <p:sp>
        <p:nvSpPr>
          <p:cNvPr id="4" name="TextBox 3"/>
          <p:cNvSpPr txBox="1"/>
          <p:nvPr/>
        </p:nvSpPr>
        <p:spPr>
          <a:xfrm>
            <a:off x="139701" y="4670066"/>
            <a:ext cx="9194800" cy="1477328"/>
          </a:xfrm>
          <a:prstGeom prst="rect">
            <a:avLst/>
          </a:prstGeom>
          <a:noFill/>
        </p:spPr>
        <p:txBody>
          <a:bodyPr wrap="square" rtlCol="0">
            <a:spAutoFit/>
          </a:bodyPr>
          <a:lstStyle/>
          <a:p>
            <a:pPr algn="ctr"/>
            <a:r>
              <a:rPr lang="en-US" dirty="0" smtClean="0"/>
              <a:t>In this way we process all things in life through our own lens. </a:t>
            </a:r>
          </a:p>
          <a:p>
            <a:pPr algn="ctr"/>
            <a:r>
              <a:rPr lang="en-US" dirty="0" smtClean="0"/>
              <a:t>This lens contains positive and negative things that give meaning to our idea of truth, or bearing of reality as we know it.</a:t>
            </a:r>
            <a:r>
              <a:rPr lang="en-US" dirty="0"/>
              <a:t> </a:t>
            </a:r>
            <a:endParaRPr lang="en-US" dirty="0" smtClean="0"/>
          </a:p>
          <a:p>
            <a:pPr algn="ctr"/>
            <a:endParaRPr lang="en-US" dirty="0" smtClean="0"/>
          </a:p>
          <a:p>
            <a:pPr algn="ctr"/>
            <a:r>
              <a:rPr lang="en-US" dirty="0" smtClean="0"/>
              <a:t>We must admit then that it is inevitable that this will affect the way we perceive the Scriptures. </a:t>
            </a:r>
            <a:endParaRPr lang="en-US" dirty="0"/>
          </a:p>
        </p:txBody>
      </p:sp>
    </p:spTree>
    <p:extLst>
      <p:ext uri="{BB962C8B-B14F-4D97-AF65-F5344CB8AC3E}">
        <p14:creationId xmlns:p14="http://schemas.microsoft.com/office/powerpoint/2010/main" val="632465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71438"/>
            <a:ext cx="8641080" cy="627062"/>
          </a:xfrm>
        </p:spPr>
        <p:txBody>
          <a:bodyPr>
            <a:normAutofit fontScale="90000"/>
          </a:bodyPr>
          <a:lstStyle/>
          <a:p>
            <a:r>
              <a:rPr lang="en-US" dirty="0" smtClean="0"/>
              <a:t>Consequences of Interpretation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15886911"/>
              </p:ext>
            </p:extLst>
          </p:nvPr>
        </p:nvGraphicFramePr>
        <p:xfrm>
          <a:off x="479425" y="825502"/>
          <a:ext cx="8642350" cy="5806439"/>
        </p:xfrm>
        <a:graphic>
          <a:graphicData uri="http://schemas.openxmlformats.org/drawingml/2006/table">
            <a:tbl>
              <a:tblPr firstRow="1" bandRow="1">
                <a:tableStyleId>{073A0DAA-6AF3-43AB-8588-CEC1D06C72B9}</a:tableStyleId>
              </a:tblPr>
              <a:tblGrid>
                <a:gridCol w="4321175"/>
                <a:gridCol w="4321175"/>
              </a:tblGrid>
              <a:tr h="370840">
                <a:tc>
                  <a:txBody>
                    <a:bodyPr/>
                    <a:lstStyle/>
                    <a:p>
                      <a:r>
                        <a:rPr lang="en-US" dirty="0" smtClean="0"/>
                        <a:t>Positive</a:t>
                      </a:r>
                      <a:endParaRPr lang="en-US" dirty="0"/>
                    </a:p>
                  </a:txBody>
                  <a:tcPr/>
                </a:tc>
                <a:tc>
                  <a:txBody>
                    <a:bodyPr/>
                    <a:lstStyle/>
                    <a:p>
                      <a:r>
                        <a:rPr lang="en-US" dirty="0" smtClean="0"/>
                        <a:t>Negative</a:t>
                      </a:r>
                      <a:endParaRPr lang="en-US" dirty="0"/>
                    </a:p>
                  </a:txBody>
                  <a:tcPr/>
                </a:tc>
              </a:tr>
              <a:tr h="370840">
                <a:tc>
                  <a:txBody>
                    <a:bodyPr/>
                    <a:lstStyle/>
                    <a:p>
                      <a:r>
                        <a:rPr lang="en-US" dirty="0" smtClean="0"/>
                        <a:t>Good Experiences</a:t>
                      </a:r>
                      <a:endParaRPr lang="en-US" dirty="0"/>
                    </a:p>
                  </a:txBody>
                  <a:tcPr/>
                </a:tc>
                <a:tc>
                  <a:txBody>
                    <a:bodyPr/>
                    <a:lstStyle/>
                    <a:p>
                      <a:r>
                        <a:rPr lang="en-US" dirty="0" smtClean="0"/>
                        <a:t>Bad Experiences</a:t>
                      </a:r>
                      <a:endParaRPr lang="en-US" dirty="0"/>
                    </a:p>
                  </a:txBody>
                  <a:tcPr/>
                </a:tc>
              </a:tr>
              <a:tr h="370840">
                <a:tc>
                  <a:txBody>
                    <a:bodyPr/>
                    <a:lstStyle/>
                    <a:p>
                      <a:r>
                        <a:rPr lang="en-US" dirty="0" smtClean="0"/>
                        <a:t>Self-Image</a:t>
                      </a:r>
                      <a:endParaRPr lang="en-US" dirty="0"/>
                    </a:p>
                  </a:txBody>
                  <a:tcPr/>
                </a:tc>
                <a:tc>
                  <a:txBody>
                    <a:bodyPr/>
                    <a:lstStyle/>
                    <a:p>
                      <a:r>
                        <a:rPr lang="en-US" dirty="0" smtClean="0"/>
                        <a:t>Bad-Self Image</a:t>
                      </a:r>
                      <a:endParaRPr lang="en-US" dirty="0"/>
                    </a:p>
                  </a:txBody>
                  <a:tcPr/>
                </a:tc>
              </a:tr>
              <a:tr h="370840">
                <a:tc>
                  <a:txBody>
                    <a:bodyPr/>
                    <a:lstStyle/>
                    <a:p>
                      <a:r>
                        <a:rPr lang="en-US" dirty="0" smtClean="0"/>
                        <a:t>Good Relationships </a:t>
                      </a:r>
                      <a:endParaRPr lang="en-US" dirty="0"/>
                    </a:p>
                  </a:txBody>
                  <a:tcPr/>
                </a:tc>
                <a:tc>
                  <a:txBody>
                    <a:bodyPr/>
                    <a:lstStyle/>
                    <a:p>
                      <a:r>
                        <a:rPr lang="en-US" dirty="0" smtClean="0"/>
                        <a:t>Bad Relationships </a:t>
                      </a:r>
                      <a:endParaRPr lang="en-US" dirty="0"/>
                    </a:p>
                  </a:txBody>
                  <a:tcPr/>
                </a:tc>
              </a:tr>
              <a:tr h="370840">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dirty="0" smtClean="0"/>
                        <a:t>Family</a:t>
                      </a:r>
                    </a:p>
                  </a:txBody>
                  <a:tcPr/>
                </a:tc>
                <a:tc>
                  <a:txBody>
                    <a:bodyPr/>
                    <a:lstStyle/>
                    <a:p>
                      <a:r>
                        <a:rPr lang="en-US" dirty="0" smtClean="0"/>
                        <a:t>Poor</a:t>
                      </a:r>
                      <a:r>
                        <a:rPr lang="en-US" baseline="0" dirty="0" smtClean="0"/>
                        <a:t> Family Dynamics</a:t>
                      </a:r>
                      <a:endParaRPr lang="en-US" dirty="0"/>
                    </a:p>
                  </a:txBody>
                  <a:tcPr/>
                </a:tc>
              </a:tr>
              <a:tr h="370840">
                <a:tc>
                  <a:txBody>
                    <a:bodyPr/>
                    <a:lstStyle/>
                    <a:p>
                      <a:r>
                        <a:rPr lang="en-US" dirty="0" smtClean="0"/>
                        <a:t>Success</a:t>
                      </a:r>
                      <a:endParaRPr lang="en-US" dirty="0"/>
                    </a:p>
                  </a:txBody>
                  <a:tcPr/>
                </a:tc>
                <a:tc>
                  <a:txBody>
                    <a:bodyPr/>
                    <a:lstStyle/>
                    <a:p>
                      <a:r>
                        <a:rPr lang="en-US" dirty="0" smtClean="0"/>
                        <a:t>Unsuccessful</a:t>
                      </a:r>
                      <a:endParaRPr lang="en-US" dirty="0"/>
                    </a:p>
                  </a:txBody>
                  <a:tcPr/>
                </a:tc>
              </a:tr>
              <a:tr h="370840">
                <a:tc>
                  <a:txBody>
                    <a:bodyPr/>
                    <a:lstStyle/>
                    <a:p>
                      <a:r>
                        <a:rPr lang="en-US" dirty="0" smtClean="0"/>
                        <a:t>Wealth</a:t>
                      </a:r>
                      <a:endParaRPr lang="en-US" dirty="0"/>
                    </a:p>
                  </a:txBody>
                  <a:tcPr/>
                </a:tc>
                <a:tc>
                  <a:txBody>
                    <a:bodyPr/>
                    <a:lstStyle/>
                    <a:p>
                      <a:r>
                        <a:rPr lang="en-US" dirty="0" smtClean="0"/>
                        <a:t>Poor</a:t>
                      </a:r>
                      <a:endParaRPr lang="en-US" dirty="0"/>
                    </a:p>
                  </a:txBody>
                  <a:tcPr/>
                </a:tc>
              </a:tr>
              <a:tr h="370840">
                <a:tc>
                  <a:txBody>
                    <a:bodyPr/>
                    <a:lstStyle/>
                    <a:p>
                      <a:r>
                        <a:rPr lang="en-US" dirty="0" smtClean="0"/>
                        <a:t>Health</a:t>
                      </a:r>
                      <a:endParaRPr lang="en-US" dirty="0"/>
                    </a:p>
                  </a:txBody>
                  <a:tcPr/>
                </a:tc>
                <a:tc>
                  <a:txBody>
                    <a:bodyPr/>
                    <a:lstStyle/>
                    <a:p>
                      <a:r>
                        <a:rPr lang="en-US" dirty="0" smtClean="0"/>
                        <a:t>Unhealthy</a:t>
                      </a:r>
                      <a:endParaRPr lang="en-US" dirty="0"/>
                    </a:p>
                  </a:txBody>
                  <a:tcPr/>
                </a:tc>
              </a:tr>
              <a:tr h="370840">
                <a:tc>
                  <a:txBody>
                    <a:bodyPr/>
                    <a:lstStyle/>
                    <a:p>
                      <a:r>
                        <a:rPr lang="en-US" dirty="0" smtClean="0"/>
                        <a:t>Healthy Mental</a:t>
                      </a:r>
                      <a:r>
                        <a:rPr lang="en-US" baseline="0" dirty="0" smtClean="0"/>
                        <a:t> State/Confidence</a:t>
                      </a:r>
                      <a:endParaRPr lang="en-US" dirty="0"/>
                    </a:p>
                  </a:txBody>
                  <a:tcPr/>
                </a:tc>
                <a:tc>
                  <a:txBody>
                    <a:bodyPr/>
                    <a:lstStyle/>
                    <a:p>
                      <a:r>
                        <a:rPr lang="en-US" dirty="0" smtClean="0"/>
                        <a:t>Brokenness/Wounding/Abuse/Mental Instability</a:t>
                      </a:r>
                      <a:endParaRPr lang="en-US" dirty="0"/>
                    </a:p>
                  </a:txBody>
                  <a:tcPr/>
                </a:tc>
              </a:tr>
              <a:tr h="370840">
                <a:tc>
                  <a:txBody>
                    <a:bodyPr/>
                    <a:lstStyle/>
                    <a:p>
                      <a:r>
                        <a:rPr lang="en-US" dirty="0" smtClean="0"/>
                        <a:t>Negative Personality Defaults: Introverted/Extroverted</a:t>
                      </a:r>
                      <a:endParaRPr lang="en-US" dirty="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dirty="0" smtClean="0"/>
                        <a:t>Positive Personality Defaults: Introverted/Extroverted</a:t>
                      </a:r>
                    </a:p>
                    <a:p>
                      <a:endParaRPr lang="en-US" dirty="0"/>
                    </a:p>
                  </a:txBody>
                  <a:tcPr/>
                </a:tc>
              </a:tr>
              <a:tr h="370840">
                <a:tc>
                  <a:txBody>
                    <a:bodyPr/>
                    <a:lstStyle/>
                    <a:p>
                      <a:r>
                        <a:rPr lang="en-US" dirty="0" smtClean="0"/>
                        <a:t>Ethnicity - Jewish</a:t>
                      </a:r>
                      <a:endParaRPr lang="en-US" dirty="0"/>
                    </a:p>
                  </a:txBody>
                  <a:tcPr/>
                </a:tc>
                <a:tc>
                  <a:txBody>
                    <a:bodyPr/>
                    <a:lstStyle/>
                    <a:p>
                      <a:r>
                        <a:rPr lang="en-US" dirty="0" smtClean="0"/>
                        <a:t>Ethnicity - Gentile</a:t>
                      </a:r>
                      <a:endParaRPr lang="en-US" dirty="0"/>
                    </a:p>
                  </a:txBody>
                  <a:tcPr/>
                </a:tc>
              </a:tr>
              <a:tr h="370840">
                <a:tc>
                  <a:txBody>
                    <a:bodyPr/>
                    <a:lstStyle/>
                    <a:p>
                      <a:r>
                        <a:rPr lang="en-US" dirty="0" smtClean="0"/>
                        <a:t>Biblical Experiences that seemingly contradict the Scriptures</a:t>
                      </a:r>
                      <a:endParaRPr lang="en-US" dirty="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dirty="0" smtClean="0"/>
                        <a:t>Biblical Experiences that seemingly confirm the Scriptures</a:t>
                      </a:r>
                    </a:p>
                    <a:p>
                      <a:endParaRPr lang="en-US" dirty="0"/>
                    </a:p>
                  </a:txBody>
                  <a:tcPr/>
                </a:tc>
              </a:tr>
            </a:tbl>
          </a:graphicData>
        </a:graphic>
      </p:graphicFrame>
    </p:spTree>
    <p:extLst>
      <p:ext uri="{BB962C8B-B14F-4D97-AF65-F5344CB8AC3E}">
        <p14:creationId xmlns:p14="http://schemas.microsoft.com/office/powerpoint/2010/main" val="2711593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274638"/>
            <a:ext cx="8641080" cy="576262"/>
          </a:xfrm>
        </p:spPr>
        <p:txBody>
          <a:bodyPr>
            <a:normAutofit fontScale="90000"/>
          </a:bodyPr>
          <a:lstStyle/>
          <a:p>
            <a:r>
              <a:rPr lang="en-US" dirty="0" smtClean="0"/>
              <a:t>Examples of How We Process</a:t>
            </a:r>
            <a:endParaRPr lang="en-US" dirty="0"/>
          </a:p>
        </p:txBody>
      </p:sp>
      <p:sp>
        <p:nvSpPr>
          <p:cNvPr id="5" name="Moon 4"/>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6464300" y="3644902"/>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You are Fat</a:t>
            </a:r>
            <a:endParaRPr lang="en-US" dirty="0"/>
          </a:p>
        </p:txBody>
      </p:sp>
      <p:sp>
        <p:nvSpPr>
          <p:cNvPr id="7" name="Left Arrow 6"/>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1498600" y="2870202"/>
            <a:ext cx="2832100" cy="498470"/>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Confident Skinny Person: Joke</a:t>
            </a:r>
            <a:endParaRPr lang="en-US" u="sng" dirty="0"/>
          </a:p>
        </p:txBody>
      </p:sp>
      <p:sp>
        <p:nvSpPr>
          <p:cNvPr id="9" name="Title 1"/>
          <p:cNvSpPr txBox="1">
            <a:spLocks/>
          </p:cNvSpPr>
          <p:nvPr/>
        </p:nvSpPr>
        <p:spPr>
          <a:xfrm>
            <a:off x="1155700" y="3284537"/>
            <a:ext cx="3301999" cy="498470"/>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Insecure Skinny Person: Anorexic</a:t>
            </a:r>
            <a:endParaRPr lang="en-US" u="sng" dirty="0"/>
          </a:p>
        </p:txBody>
      </p:sp>
      <p:sp>
        <p:nvSpPr>
          <p:cNvPr id="10" name="Title 1"/>
          <p:cNvSpPr txBox="1">
            <a:spLocks/>
          </p:cNvSpPr>
          <p:nvPr/>
        </p:nvSpPr>
        <p:spPr>
          <a:xfrm>
            <a:off x="1308100" y="3734940"/>
            <a:ext cx="3301999" cy="498470"/>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Normal Size Person: Blows it off</a:t>
            </a:r>
            <a:endParaRPr lang="en-US" u="sng" dirty="0"/>
          </a:p>
        </p:txBody>
      </p:sp>
      <p:sp>
        <p:nvSpPr>
          <p:cNvPr id="11" name="Title 1"/>
          <p:cNvSpPr txBox="1">
            <a:spLocks/>
          </p:cNvSpPr>
          <p:nvPr/>
        </p:nvSpPr>
        <p:spPr>
          <a:xfrm>
            <a:off x="911860" y="4157210"/>
            <a:ext cx="4041139" cy="498470"/>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1600" u="sng" dirty="0" smtClean="0"/>
              <a:t>Slightly Overweight Person: </a:t>
            </a:r>
          </a:p>
          <a:p>
            <a:r>
              <a:rPr lang="en-US" sz="1600" u="sng" dirty="0" smtClean="0"/>
              <a:t>Takes it to heart to get in shape</a:t>
            </a:r>
            <a:endParaRPr lang="en-US" sz="1600" u="sng" dirty="0"/>
          </a:p>
        </p:txBody>
      </p:sp>
      <p:sp>
        <p:nvSpPr>
          <p:cNvPr id="12" name="Title 1"/>
          <p:cNvSpPr txBox="1">
            <a:spLocks/>
          </p:cNvSpPr>
          <p:nvPr/>
        </p:nvSpPr>
        <p:spPr>
          <a:xfrm>
            <a:off x="1219201" y="4613696"/>
            <a:ext cx="3301999" cy="498470"/>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Fat Person: Feels Guilt and Shame</a:t>
            </a:r>
            <a:endParaRPr lang="en-US" u="sng" dirty="0"/>
          </a:p>
        </p:txBody>
      </p:sp>
      <p:sp>
        <p:nvSpPr>
          <p:cNvPr id="13" name="Title 1"/>
          <p:cNvSpPr txBox="1">
            <a:spLocks/>
          </p:cNvSpPr>
          <p:nvPr/>
        </p:nvSpPr>
        <p:spPr>
          <a:xfrm>
            <a:off x="1219201" y="5013995"/>
            <a:ext cx="3301999" cy="498470"/>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Obese Person: Hates Themselves</a:t>
            </a:r>
            <a:endParaRPr lang="en-US" u="sng" dirty="0"/>
          </a:p>
        </p:txBody>
      </p:sp>
    </p:spTree>
    <p:extLst>
      <p:ext uri="{BB962C8B-B14F-4D97-AF65-F5344CB8AC3E}">
        <p14:creationId xmlns:p14="http://schemas.microsoft.com/office/powerpoint/2010/main" val="364486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0"/>
            <a:ext cx="8641080" cy="741362"/>
          </a:xfrm>
        </p:spPr>
        <p:txBody>
          <a:bodyPr>
            <a:normAutofit fontScale="90000"/>
          </a:bodyPr>
          <a:lstStyle/>
          <a:p>
            <a:r>
              <a:rPr lang="en-US" dirty="0" smtClean="0"/>
              <a:t>Differing Pictures</a:t>
            </a:r>
            <a:endParaRPr lang="en-US" dirty="0"/>
          </a:p>
        </p:txBody>
      </p:sp>
      <p:sp>
        <p:nvSpPr>
          <p:cNvPr id="4" name="Moon 3"/>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 Arrow 5"/>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914398" y="2857500"/>
            <a:ext cx="3543300" cy="584200"/>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2800" u="sng" dirty="0" smtClean="0"/>
              <a:t>Arrow pointing upward</a:t>
            </a:r>
            <a:endParaRPr lang="en-US" sz="2800" u="sng" dirty="0"/>
          </a:p>
        </p:txBody>
      </p:sp>
      <p:sp>
        <p:nvSpPr>
          <p:cNvPr id="8" name="Title 1"/>
          <p:cNvSpPr txBox="1">
            <a:spLocks/>
          </p:cNvSpPr>
          <p:nvPr/>
        </p:nvSpPr>
        <p:spPr>
          <a:xfrm>
            <a:off x="1155700" y="3979849"/>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House</a:t>
            </a:r>
            <a:endParaRPr lang="en-US" u="sng" dirty="0"/>
          </a:p>
        </p:txBody>
      </p:sp>
      <p:sp>
        <p:nvSpPr>
          <p:cNvPr id="9" name="Title 1"/>
          <p:cNvSpPr txBox="1">
            <a:spLocks/>
          </p:cNvSpPr>
          <p:nvPr/>
        </p:nvSpPr>
        <p:spPr>
          <a:xfrm>
            <a:off x="1155701" y="4508029"/>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Alien </a:t>
            </a:r>
            <a:r>
              <a:rPr lang="en-US" u="sng" dirty="0" err="1" smtClean="0"/>
              <a:t>Warcraft</a:t>
            </a:r>
            <a:endParaRPr lang="en-US" u="sng" dirty="0"/>
          </a:p>
        </p:txBody>
      </p:sp>
      <p:sp>
        <p:nvSpPr>
          <p:cNvPr id="13" name="Up Arrow 12"/>
          <p:cNvSpPr/>
          <p:nvPr/>
        </p:nvSpPr>
        <p:spPr>
          <a:xfrm>
            <a:off x="7060819" y="3571872"/>
            <a:ext cx="2261362" cy="568328"/>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Title 1"/>
          <p:cNvSpPr txBox="1">
            <a:spLocks/>
          </p:cNvSpPr>
          <p:nvPr/>
        </p:nvSpPr>
        <p:spPr>
          <a:xfrm>
            <a:off x="1155700" y="3470272"/>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Hat</a:t>
            </a:r>
            <a:endParaRPr lang="en-US" u="sng" dirty="0"/>
          </a:p>
        </p:txBody>
      </p:sp>
    </p:spTree>
    <p:extLst>
      <p:ext uri="{BB962C8B-B14F-4D97-AF65-F5344CB8AC3E}">
        <p14:creationId xmlns:p14="http://schemas.microsoft.com/office/powerpoint/2010/main" val="346240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84138"/>
            <a:ext cx="8641080" cy="525462"/>
          </a:xfrm>
        </p:spPr>
        <p:txBody>
          <a:bodyPr>
            <a:normAutofit fontScale="90000"/>
          </a:bodyPr>
          <a:lstStyle/>
          <a:p>
            <a:r>
              <a:rPr lang="en-US" dirty="0" smtClean="0"/>
              <a:t>Biblical Interpretation</a:t>
            </a:r>
            <a:endParaRPr lang="en-US" dirty="0"/>
          </a:p>
        </p:txBody>
      </p:sp>
      <p:sp>
        <p:nvSpPr>
          <p:cNvPr id="4" name="Moon 3"/>
          <p:cNvSpPr/>
          <p:nvPr/>
        </p:nvSpPr>
        <p:spPr>
          <a:xfrm rot="10800000">
            <a:off x="4457700" y="1841500"/>
            <a:ext cx="660400" cy="39243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Arrow 4"/>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1079501" y="2163768"/>
            <a:ext cx="3378199" cy="630233"/>
          </a:xfrm>
          <a:prstGeom prst="rect">
            <a:avLst/>
          </a:prstGeom>
        </p:spPr>
        <p:txBody>
          <a:bodyPr vert="horz" lIns="91427" tIns="45714" rIns="91427" bIns="45714" rtlCol="0" anchor="ctr">
            <a:normAutofit fontScale="37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God chooses favorites? (This guy was never picked for the team)</a:t>
            </a:r>
            <a:endParaRPr lang="en-US" u="sng" dirty="0"/>
          </a:p>
        </p:txBody>
      </p:sp>
      <p:sp>
        <p:nvSpPr>
          <p:cNvPr id="7" name="Title 1"/>
          <p:cNvSpPr txBox="1">
            <a:spLocks/>
          </p:cNvSpPr>
          <p:nvPr/>
        </p:nvSpPr>
        <p:spPr>
          <a:xfrm>
            <a:off x="355601" y="2844860"/>
            <a:ext cx="4102098" cy="785808"/>
          </a:xfrm>
          <a:prstGeom prst="rect">
            <a:avLst/>
          </a:prstGeom>
        </p:spPr>
        <p:txBody>
          <a:bodyPr vert="horz" lIns="91427" tIns="45714" rIns="91427" bIns="45714" rtlCol="0" anchor="ctr">
            <a:normAutofit fontScale="32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pPr algn="r"/>
            <a:r>
              <a:rPr lang="en-US" u="sng" dirty="0" smtClean="0"/>
              <a:t>Ethnicity doesn’t matter to God.</a:t>
            </a:r>
          </a:p>
          <a:p>
            <a:pPr algn="r"/>
            <a:r>
              <a:rPr lang="en-US" u="sng" dirty="0" smtClean="0"/>
              <a:t>(post-modern un-racial bias) </a:t>
            </a:r>
            <a:br>
              <a:rPr lang="en-US" u="sng" dirty="0" smtClean="0"/>
            </a:br>
            <a:r>
              <a:rPr lang="en-US" u="sng" dirty="0" smtClean="0"/>
              <a:t>Sees ethnic calling as archaic, and a thing of antiquity. Often views racism as a  driving narrative in history</a:t>
            </a:r>
            <a:endParaRPr lang="en-US" u="sng" dirty="0"/>
          </a:p>
        </p:txBody>
      </p:sp>
      <p:sp>
        <p:nvSpPr>
          <p:cNvPr id="8" name="Title 1"/>
          <p:cNvSpPr txBox="1">
            <a:spLocks/>
          </p:cNvSpPr>
          <p:nvPr/>
        </p:nvSpPr>
        <p:spPr>
          <a:xfrm>
            <a:off x="749301" y="3733800"/>
            <a:ext cx="3657598" cy="862460"/>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pPr algn="r"/>
            <a:r>
              <a:rPr lang="en-US" sz="1400" u="sng" dirty="0" smtClean="0"/>
              <a:t>That was true until the Church was formed: </a:t>
            </a:r>
            <a:br>
              <a:rPr lang="en-US" sz="1400" u="sng" dirty="0" smtClean="0"/>
            </a:br>
            <a:r>
              <a:rPr lang="en-US" sz="1400" u="sng" dirty="0" smtClean="0"/>
              <a:t>Sees discontinuity in God’s words as simply alternative meaning. Sees the church as the New  Israel.</a:t>
            </a:r>
            <a:endParaRPr lang="en-US" sz="1400" u="sng" dirty="0"/>
          </a:p>
        </p:txBody>
      </p:sp>
      <p:sp>
        <p:nvSpPr>
          <p:cNvPr id="10" name="TextBox 9"/>
          <p:cNvSpPr txBox="1"/>
          <p:nvPr/>
        </p:nvSpPr>
        <p:spPr>
          <a:xfrm>
            <a:off x="7327900" y="3514420"/>
            <a:ext cx="1793240" cy="646331"/>
          </a:xfrm>
          <a:prstGeom prst="rect">
            <a:avLst/>
          </a:prstGeom>
          <a:noFill/>
        </p:spPr>
        <p:txBody>
          <a:bodyPr wrap="square" rtlCol="0">
            <a:spAutoFit/>
          </a:bodyPr>
          <a:lstStyle/>
          <a:p>
            <a:r>
              <a:rPr lang="en-US" dirty="0" smtClean="0"/>
              <a:t>God Chose Israel to be His People</a:t>
            </a:r>
            <a:endParaRPr lang="en-US" dirty="0"/>
          </a:p>
        </p:txBody>
      </p:sp>
      <p:sp>
        <p:nvSpPr>
          <p:cNvPr id="11" name="Title 1"/>
          <p:cNvSpPr txBox="1">
            <a:spLocks/>
          </p:cNvSpPr>
          <p:nvPr/>
        </p:nvSpPr>
        <p:spPr>
          <a:xfrm>
            <a:off x="596901" y="4533900"/>
            <a:ext cx="3860799" cy="1003300"/>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pPr algn="r"/>
            <a:r>
              <a:rPr lang="en-US" sz="1600" u="sng" dirty="0" smtClean="0"/>
              <a:t>God Chose Israel to be His People</a:t>
            </a:r>
          </a:p>
          <a:p>
            <a:pPr algn="r"/>
            <a:r>
              <a:rPr lang="en-US" sz="1600" u="sng" dirty="0" smtClean="0"/>
              <a:t>Takes the words at face value</a:t>
            </a:r>
            <a:endParaRPr lang="en-US" sz="1600" u="sng" dirty="0"/>
          </a:p>
        </p:txBody>
      </p:sp>
    </p:spTree>
    <p:extLst>
      <p:ext uri="{BB962C8B-B14F-4D97-AF65-F5344CB8AC3E}">
        <p14:creationId xmlns:p14="http://schemas.microsoft.com/office/powerpoint/2010/main" val="205648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58738"/>
            <a:ext cx="8641080" cy="588962"/>
          </a:xfrm>
        </p:spPr>
        <p:txBody>
          <a:bodyPr>
            <a:normAutofit fontScale="90000"/>
          </a:bodyPr>
          <a:lstStyle/>
          <a:p>
            <a:r>
              <a:rPr lang="en-US" dirty="0" smtClean="0"/>
              <a:t>God’s Hermeneutic</a:t>
            </a:r>
            <a:endParaRPr lang="en-US" dirty="0"/>
          </a:p>
        </p:txBody>
      </p:sp>
      <p:sp>
        <p:nvSpPr>
          <p:cNvPr id="4" name="Moon 3"/>
          <p:cNvSpPr/>
          <p:nvPr/>
        </p:nvSpPr>
        <p:spPr>
          <a:xfrm rot="10800000">
            <a:off x="4457699" y="1003300"/>
            <a:ext cx="660400" cy="54864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Arrow 4"/>
          <p:cNvSpPr/>
          <p:nvPr/>
        </p:nvSpPr>
        <p:spPr>
          <a:xfrm>
            <a:off x="5733796" y="2273424"/>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277100" y="2331074"/>
            <a:ext cx="1303324" cy="369332"/>
          </a:xfrm>
          <a:prstGeom prst="rect">
            <a:avLst/>
          </a:prstGeom>
          <a:noFill/>
        </p:spPr>
        <p:txBody>
          <a:bodyPr wrap="none" rtlCol="0">
            <a:spAutoFit/>
          </a:bodyPr>
          <a:lstStyle/>
          <a:p>
            <a:r>
              <a:rPr lang="en-US" dirty="0" smtClean="0"/>
              <a:t>Information</a:t>
            </a:r>
            <a:endParaRPr lang="en-US" dirty="0"/>
          </a:p>
        </p:txBody>
      </p:sp>
      <p:sp>
        <p:nvSpPr>
          <p:cNvPr id="7" name="TextBox 6"/>
          <p:cNvSpPr txBox="1"/>
          <p:nvPr/>
        </p:nvSpPr>
        <p:spPr>
          <a:xfrm>
            <a:off x="1028700" y="2164312"/>
            <a:ext cx="3149600" cy="707886"/>
          </a:xfrm>
          <a:prstGeom prst="rect">
            <a:avLst/>
          </a:prstGeom>
          <a:noFill/>
        </p:spPr>
        <p:txBody>
          <a:bodyPr wrap="square" rtlCol="0">
            <a:spAutoFit/>
          </a:bodyPr>
          <a:lstStyle/>
          <a:p>
            <a:r>
              <a:rPr lang="en-US" sz="4000" dirty="0" smtClean="0"/>
              <a:t>Perfect Truth</a:t>
            </a:r>
            <a:endParaRPr lang="en-US" sz="4000" dirty="0"/>
          </a:p>
        </p:txBody>
      </p:sp>
      <p:sp>
        <p:nvSpPr>
          <p:cNvPr id="8" name="TextBox 7"/>
          <p:cNvSpPr txBox="1"/>
          <p:nvPr/>
        </p:nvSpPr>
        <p:spPr>
          <a:xfrm>
            <a:off x="1854201" y="3645900"/>
            <a:ext cx="1127269" cy="369332"/>
          </a:xfrm>
          <a:prstGeom prst="rect">
            <a:avLst/>
          </a:prstGeom>
          <a:noFill/>
        </p:spPr>
        <p:txBody>
          <a:bodyPr wrap="none" rtlCol="0">
            <a:spAutoFit/>
          </a:bodyPr>
          <a:lstStyle/>
          <a:p>
            <a:r>
              <a:rPr lang="en-US" dirty="0" smtClean="0"/>
              <a:t>Scriptures</a:t>
            </a:r>
            <a:endParaRPr lang="en-US" dirty="0"/>
          </a:p>
        </p:txBody>
      </p:sp>
      <p:sp>
        <p:nvSpPr>
          <p:cNvPr id="9" name="Left Arrow 8"/>
          <p:cNvSpPr/>
          <p:nvPr/>
        </p:nvSpPr>
        <p:spPr>
          <a:xfrm flipH="1">
            <a:off x="3308097" y="358140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63920" y="3645900"/>
            <a:ext cx="3016504" cy="369332"/>
          </a:xfrm>
          <a:prstGeom prst="rect">
            <a:avLst/>
          </a:prstGeom>
          <a:noFill/>
        </p:spPr>
        <p:txBody>
          <a:bodyPr wrap="square" rtlCol="0">
            <a:spAutoFit/>
          </a:bodyPr>
          <a:lstStyle/>
          <a:p>
            <a:r>
              <a:rPr lang="en-US" dirty="0" smtClean="0"/>
              <a:t>God’s Interpretation</a:t>
            </a:r>
            <a:endParaRPr lang="en-US" dirty="0"/>
          </a:p>
        </p:txBody>
      </p:sp>
      <p:sp>
        <p:nvSpPr>
          <p:cNvPr id="11" name="TextBox 10"/>
          <p:cNvSpPr txBox="1"/>
          <p:nvPr/>
        </p:nvSpPr>
        <p:spPr>
          <a:xfrm>
            <a:off x="1961895" y="4903200"/>
            <a:ext cx="1540275" cy="369332"/>
          </a:xfrm>
          <a:prstGeom prst="rect">
            <a:avLst/>
          </a:prstGeom>
          <a:noFill/>
        </p:spPr>
        <p:txBody>
          <a:bodyPr wrap="square" rtlCol="0">
            <a:spAutoFit/>
          </a:bodyPr>
          <a:lstStyle/>
          <a:p>
            <a:r>
              <a:rPr lang="en-US" dirty="0" smtClean="0"/>
              <a:t>TORAH</a:t>
            </a:r>
            <a:endParaRPr lang="en-US" dirty="0"/>
          </a:p>
        </p:txBody>
      </p:sp>
      <p:sp>
        <p:nvSpPr>
          <p:cNvPr id="12" name="TextBox 11"/>
          <p:cNvSpPr txBox="1"/>
          <p:nvPr/>
        </p:nvSpPr>
        <p:spPr>
          <a:xfrm>
            <a:off x="5563920" y="4830066"/>
            <a:ext cx="3016504" cy="646331"/>
          </a:xfrm>
          <a:prstGeom prst="rect">
            <a:avLst/>
          </a:prstGeom>
          <a:noFill/>
        </p:spPr>
        <p:txBody>
          <a:bodyPr wrap="square" rtlCol="0">
            <a:spAutoFit/>
          </a:bodyPr>
          <a:lstStyle/>
          <a:p>
            <a:r>
              <a:rPr lang="en-US" dirty="0" smtClean="0"/>
              <a:t>INSTRUCTION FOR UNDERSTANDING</a:t>
            </a:r>
            <a:endParaRPr lang="en-US" dirty="0"/>
          </a:p>
        </p:txBody>
      </p:sp>
      <p:sp>
        <p:nvSpPr>
          <p:cNvPr id="13" name="Left Arrow 12"/>
          <p:cNvSpPr/>
          <p:nvPr/>
        </p:nvSpPr>
        <p:spPr>
          <a:xfrm flipH="1">
            <a:off x="3314700" y="4853432"/>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Up Arrow 13"/>
          <p:cNvSpPr/>
          <p:nvPr/>
        </p:nvSpPr>
        <p:spPr>
          <a:xfrm>
            <a:off x="1850788" y="5705472"/>
            <a:ext cx="2261362" cy="568328"/>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2566932" y="5847204"/>
            <a:ext cx="935238" cy="369332"/>
          </a:xfrm>
          <a:prstGeom prst="rect">
            <a:avLst/>
          </a:prstGeom>
          <a:noFill/>
        </p:spPr>
        <p:txBody>
          <a:bodyPr wrap="square" rtlCol="0">
            <a:spAutoFit/>
          </a:bodyPr>
          <a:lstStyle/>
          <a:p>
            <a:r>
              <a:rPr lang="en-US" dirty="0" smtClean="0"/>
              <a:t>HOUSE</a:t>
            </a:r>
            <a:endParaRPr lang="en-US" dirty="0"/>
          </a:p>
        </p:txBody>
      </p:sp>
      <p:sp>
        <p:nvSpPr>
          <p:cNvPr id="16" name="Up Arrow 15"/>
          <p:cNvSpPr/>
          <p:nvPr/>
        </p:nvSpPr>
        <p:spPr>
          <a:xfrm>
            <a:off x="5241688" y="5705472"/>
            <a:ext cx="2261362" cy="568328"/>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5957833" y="5847204"/>
            <a:ext cx="935238" cy="369332"/>
          </a:xfrm>
          <a:prstGeom prst="rect">
            <a:avLst/>
          </a:prstGeom>
          <a:noFill/>
        </p:spPr>
        <p:txBody>
          <a:bodyPr wrap="square" rtlCol="0">
            <a:spAutoFit/>
          </a:bodyPr>
          <a:lstStyle/>
          <a:p>
            <a:r>
              <a:rPr lang="en-US" dirty="0" smtClean="0"/>
              <a:t>HOUSE</a:t>
            </a:r>
            <a:endParaRPr lang="en-US" dirty="0"/>
          </a:p>
        </p:txBody>
      </p:sp>
    </p:spTree>
    <p:extLst>
      <p:ext uri="{BB962C8B-B14F-4D97-AF65-F5344CB8AC3E}">
        <p14:creationId xmlns:p14="http://schemas.microsoft.com/office/powerpoint/2010/main" val="18937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PROVERBIAL GLASSES</a:t>
            </a:r>
            <a:endParaRPr lang="en-US" dirty="0"/>
          </a:p>
        </p:txBody>
      </p:sp>
      <p:sp>
        <p:nvSpPr>
          <p:cNvPr id="4" name="Moon 3"/>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Arrow 4"/>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854336" y="2809463"/>
            <a:ext cx="3850640" cy="498470"/>
          </a:xfrm>
          <a:prstGeom prst="rect">
            <a:avLst/>
          </a:prstGeom>
        </p:spPr>
        <p:txBody>
          <a:bodyPr vert="horz" lIns="91427" tIns="45714" rIns="91427" bIns="45714" rtlCol="0" anchor="ctr">
            <a:no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2800" u="sng" dirty="0" smtClean="0"/>
              <a:t>Arrow pointing upward</a:t>
            </a:r>
            <a:endParaRPr lang="en-US" sz="2800" u="sng" dirty="0"/>
          </a:p>
        </p:txBody>
      </p:sp>
      <p:sp>
        <p:nvSpPr>
          <p:cNvPr id="7" name="Title 1"/>
          <p:cNvSpPr txBox="1">
            <a:spLocks/>
          </p:cNvSpPr>
          <p:nvPr/>
        </p:nvSpPr>
        <p:spPr>
          <a:xfrm>
            <a:off x="1155700" y="3409505"/>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House</a:t>
            </a:r>
            <a:endParaRPr lang="en-US" u="sng" dirty="0"/>
          </a:p>
        </p:txBody>
      </p:sp>
      <p:sp>
        <p:nvSpPr>
          <p:cNvPr id="8" name="Title 1"/>
          <p:cNvSpPr txBox="1">
            <a:spLocks/>
          </p:cNvSpPr>
          <p:nvPr/>
        </p:nvSpPr>
        <p:spPr>
          <a:xfrm>
            <a:off x="1295400" y="4573140"/>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Alien </a:t>
            </a:r>
            <a:r>
              <a:rPr lang="en-US" u="sng" dirty="0" err="1" smtClean="0"/>
              <a:t>Warcraft</a:t>
            </a:r>
            <a:endParaRPr lang="en-US" u="sng" dirty="0"/>
          </a:p>
        </p:txBody>
      </p:sp>
      <p:sp>
        <p:nvSpPr>
          <p:cNvPr id="9" name="Up Arrow 8"/>
          <p:cNvSpPr/>
          <p:nvPr/>
        </p:nvSpPr>
        <p:spPr>
          <a:xfrm>
            <a:off x="7060819" y="3571872"/>
            <a:ext cx="2261362" cy="568328"/>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a:off x="5194299" y="1968500"/>
            <a:ext cx="241301" cy="4038600"/>
          </a:xfrm>
          <a:prstGeom prst="donut">
            <a:avLst/>
          </a:prstGeom>
          <a:solidFill>
            <a:srgbClr val="948A54"/>
          </a:solidFill>
          <a:ln>
            <a:solidFill>
              <a:srgbClr val="948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a:off x="1066800" y="2273300"/>
            <a:ext cx="4279901" cy="0"/>
          </a:xfrm>
          <a:prstGeom prst="line">
            <a:avLst/>
          </a:prstGeom>
          <a:ln w="38100" cmpd="sng">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
        <p:nvSpPr>
          <p:cNvPr id="18" name="Title 1"/>
          <p:cNvSpPr txBox="1">
            <a:spLocks/>
          </p:cNvSpPr>
          <p:nvPr/>
        </p:nvSpPr>
        <p:spPr>
          <a:xfrm>
            <a:off x="1155701" y="3969882"/>
            <a:ext cx="3301999"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Hat</a:t>
            </a:r>
            <a:endParaRPr lang="en-US" u="sng" dirty="0"/>
          </a:p>
        </p:txBody>
      </p:sp>
    </p:spTree>
    <p:extLst>
      <p:ext uri="{BB962C8B-B14F-4D97-AF65-F5344CB8AC3E}">
        <p14:creationId xmlns:p14="http://schemas.microsoft.com/office/powerpoint/2010/main" val="3031744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77" y="1216525"/>
            <a:ext cx="9325824" cy="3542633"/>
          </a:xfrm>
        </p:spPr>
        <p:txBody>
          <a:bodyPr>
            <a:normAutofit/>
          </a:bodyPr>
          <a:lstStyle/>
          <a:p>
            <a:pPr algn="l"/>
            <a:r>
              <a:rPr lang="en-US" sz="2400" u="sng" dirty="0" smtClean="0"/>
              <a:t>There are 4 goals we seek to produce a good hermeneutic:</a:t>
            </a:r>
            <a:r>
              <a:rPr lang="en-US" sz="2400" dirty="0" smtClean="0"/>
              <a:t/>
            </a:r>
            <a:br>
              <a:rPr lang="en-US" sz="2400" dirty="0" smtClean="0"/>
            </a:br>
            <a:r>
              <a:rPr lang="en-US" sz="2400" dirty="0" smtClean="0"/>
              <a:t>1. To take off our subjective glasses that skew interpretation</a:t>
            </a:r>
            <a:br>
              <a:rPr lang="en-US" sz="2400" dirty="0" smtClean="0"/>
            </a:br>
            <a:r>
              <a:rPr lang="en-US" sz="2400" dirty="0" smtClean="0"/>
              <a:t>2. To do our best to see things the way God does-God’s lens is objective.</a:t>
            </a:r>
            <a:br>
              <a:rPr lang="en-US" sz="2400" dirty="0" smtClean="0"/>
            </a:br>
            <a:r>
              <a:rPr lang="en-US" sz="2400" dirty="0" smtClean="0"/>
              <a:t>3. To seek consistency and harmony with our method-consistency in the Scriptures often shows</a:t>
            </a:r>
            <a:r>
              <a:rPr lang="en-US" sz="2400" dirty="0"/>
              <a:t> </a:t>
            </a:r>
            <a:r>
              <a:rPr lang="en-US" sz="2400" dirty="0" smtClean="0"/>
              <a:t>our hermeneutic is aligning to God’s. </a:t>
            </a:r>
            <a:br>
              <a:rPr lang="en-US" sz="2400" dirty="0" smtClean="0"/>
            </a:br>
            <a:r>
              <a:rPr lang="en-US" sz="2400" dirty="0" smtClean="0"/>
              <a:t>4. To put on the right glasses where need be- to effectively do the hard work of changing our very gentile lens to a </a:t>
            </a:r>
            <a:r>
              <a:rPr lang="en-US" sz="2400" dirty="0"/>
              <a:t>J</a:t>
            </a:r>
            <a:r>
              <a:rPr lang="en-US" sz="2400" dirty="0" smtClean="0"/>
              <a:t>ewish one; and our very subjective lens to a God-lens.</a:t>
            </a:r>
            <a:endParaRPr lang="en-US" sz="2400" dirty="0"/>
          </a:p>
        </p:txBody>
      </p:sp>
      <p:sp>
        <p:nvSpPr>
          <p:cNvPr id="4" name="Title 1"/>
          <p:cNvSpPr txBox="1">
            <a:spLocks/>
          </p:cNvSpPr>
          <p:nvPr/>
        </p:nvSpPr>
        <p:spPr>
          <a:xfrm>
            <a:off x="317501" y="5281195"/>
            <a:ext cx="9182100" cy="1132964"/>
          </a:xfrm>
          <a:prstGeom prst="rect">
            <a:avLst/>
          </a:prstGeom>
        </p:spPr>
        <p:txBody>
          <a:bodyPr vert="horz" lIns="91427" tIns="45714" rIns="91427" bIns="45714" rtlCol="0" anchor="ctr">
            <a:normAutofit fontScale="97500" lnSpcReduction="1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pPr algn="l"/>
            <a:r>
              <a:rPr lang="en-US" sz="2400" dirty="0" smtClean="0"/>
              <a:t>Eph. 2:12-14- We need to know who we are</a:t>
            </a:r>
          </a:p>
          <a:p>
            <a:pPr algn="l"/>
            <a:r>
              <a:rPr lang="en-US" sz="2400" dirty="0" smtClean="0"/>
              <a:t>Luke 24:44 We need the Holy Spirit’s help</a:t>
            </a:r>
          </a:p>
          <a:p>
            <a:pPr algn="l"/>
            <a:r>
              <a:rPr lang="en-US" sz="2400" dirty="0" smtClean="0"/>
              <a:t>Rom 3:1-2 We need the right glasses</a:t>
            </a:r>
            <a:endParaRPr lang="en-US" sz="2400" dirty="0"/>
          </a:p>
        </p:txBody>
      </p:sp>
      <p:sp>
        <p:nvSpPr>
          <p:cNvPr id="8" name="TextBox 7"/>
          <p:cNvSpPr txBox="1"/>
          <p:nvPr/>
        </p:nvSpPr>
        <p:spPr>
          <a:xfrm>
            <a:off x="3843698" y="254000"/>
            <a:ext cx="1669848" cy="584776"/>
          </a:xfrm>
          <a:prstGeom prst="rect">
            <a:avLst/>
          </a:prstGeom>
          <a:noFill/>
        </p:spPr>
        <p:txBody>
          <a:bodyPr wrap="none" rtlCol="0">
            <a:spAutoFit/>
          </a:bodyPr>
          <a:lstStyle/>
          <a:p>
            <a:pPr algn="ctr"/>
            <a:r>
              <a:rPr lang="en-US" sz="3200" dirty="0" smtClean="0"/>
              <a:t>Solution:</a:t>
            </a:r>
            <a:endParaRPr lang="en-US" sz="3200" dirty="0"/>
          </a:p>
        </p:txBody>
      </p:sp>
    </p:spTree>
    <p:extLst>
      <p:ext uri="{BB962C8B-B14F-4D97-AF65-F5344CB8AC3E}">
        <p14:creationId xmlns:p14="http://schemas.microsoft.com/office/powerpoint/2010/main" val="3106073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House</a:t>
            </a:r>
            <a:endParaRPr lang="en-US" dirty="0"/>
          </a:p>
        </p:txBody>
      </p:sp>
      <p:sp>
        <p:nvSpPr>
          <p:cNvPr id="5" name="Title 1"/>
          <p:cNvSpPr txBox="1">
            <a:spLocks noGrp="1"/>
          </p:cNvSpPr>
          <p:nvPr>
            <p:ph idx="1"/>
          </p:nvPr>
        </p:nvSpPr>
        <p:spPr>
          <a:prstGeom prst="rect">
            <a:avLst/>
          </a:prstGeom>
        </p:spPr>
        <p:txBody>
          <a:bodyPr vert="horz" lIns="91427" tIns="45714" rIns="91427" bIns="45714" rtlCol="0" anchor="ctr">
            <a:normAutofit fontScale="82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pPr algn="l"/>
            <a:r>
              <a:rPr lang="en-US" sz="2400" dirty="0" smtClean="0"/>
              <a:t>My suggestion is that you cannot add this stuff into your existing house of theology. I am asking you to move into a new house. This class will bear the most fruit if you free yourself of the restraints that will keep you from moving forward.</a:t>
            </a:r>
          </a:p>
          <a:p>
            <a:pPr algn="l"/>
            <a:endParaRPr lang="en-US" sz="2400" dirty="0"/>
          </a:p>
          <a:p>
            <a:pPr algn="l"/>
            <a:r>
              <a:rPr lang="en-US" sz="2400" dirty="0" smtClean="0"/>
              <a:t>You may not trust me yet and that’s ok. But if you’re willing to see that I have nothing to gain from asking you to do this except you gaining understanding and depth with the Man Jesus, His Gospel, and the hope of you being able to teach others these things so that they stand firm and do not fall away in the times that lay ahead—then you can go far. If every step of the way you try to fit this into your previously built theological house, it will not fit, you will be very frustrated, and you will likely continue to major on a couple verses that you feel are important rather than see the whole picture—the trees for the </a:t>
            </a:r>
            <a:r>
              <a:rPr lang="en-US" sz="2400" dirty="0" err="1" smtClean="0"/>
              <a:t>forrest</a:t>
            </a:r>
            <a:r>
              <a:rPr lang="en-US" sz="2400" dirty="0"/>
              <a:t> </a:t>
            </a:r>
            <a:r>
              <a:rPr lang="en-US" sz="2400" dirty="0" smtClean="0"/>
              <a:t>principle.</a:t>
            </a:r>
            <a:br>
              <a:rPr lang="en-US" sz="2400" dirty="0" smtClean="0"/>
            </a:br>
            <a:r>
              <a:rPr lang="en-US" sz="2400" dirty="0" smtClean="0"/>
              <a:t> </a:t>
            </a:r>
          </a:p>
          <a:p>
            <a:pPr algn="l"/>
            <a:r>
              <a:rPr lang="en-US" sz="2400" dirty="0" smtClean="0"/>
              <a:t>I am seeking to present to you the whole </a:t>
            </a:r>
            <a:r>
              <a:rPr lang="en-US" sz="2400" dirty="0" err="1" smtClean="0"/>
              <a:t>forrest</a:t>
            </a:r>
            <a:r>
              <a:rPr lang="en-US" sz="2400" dirty="0" smtClean="0"/>
              <a:t>, while showing you the primary trees that grow therein. </a:t>
            </a:r>
            <a:endParaRPr lang="en-US" sz="2400" dirty="0"/>
          </a:p>
        </p:txBody>
      </p:sp>
    </p:spTree>
    <p:extLst>
      <p:ext uri="{BB962C8B-B14F-4D97-AF65-F5344CB8AC3E}">
        <p14:creationId xmlns:p14="http://schemas.microsoft.com/office/powerpoint/2010/main" val="1230500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140953"/>
            <a:ext cx="8641080" cy="1209257"/>
          </a:xfrm>
        </p:spPr>
        <p:txBody>
          <a:bodyPr>
            <a:normAutofit fontScale="90000"/>
          </a:bodyPr>
          <a:lstStyle/>
          <a:p>
            <a:r>
              <a:rPr lang="en-US" sz="2800" u="sng" dirty="0" smtClean="0"/>
              <a:t>Can this be done?</a:t>
            </a:r>
            <a:br>
              <a:rPr lang="en-US" sz="2800" u="sng" dirty="0" smtClean="0"/>
            </a:br>
            <a:r>
              <a:rPr lang="en-US" sz="2800" u="sng" dirty="0" smtClean="0"/>
              <a:t>How do you know you’re right?</a:t>
            </a:r>
            <a:br>
              <a:rPr lang="en-US" sz="2800" u="sng" dirty="0" smtClean="0"/>
            </a:br>
            <a:r>
              <a:rPr lang="en-US" sz="2800" u="sng" dirty="0" smtClean="0"/>
              <a:t>No one can really know!</a:t>
            </a:r>
            <a:endParaRPr lang="en-US" sz="2800" u="sng" dirty="0"/>
          </a:p>
        </p:txBody>
      </p:sp>
      <p:sp>
        <p:nvSpPr>
          <p:cNvPr id="3" name="Content Placeholder 2"/>
          <p:cNvSpPr>
            <a:spLocks noGrp="1"/>
          </p:cNvSpPr>
          <p:nvPr>
            <p:ph idx="1"/>
          </p:nvPr>
        </p:nvSpPr>
        <p:spPr>
          <a:xfrm>
            <a:off x="227247" y="1336836"/>
            <a:ext cx="8893893" cy="5173579"/>
          </a:xfrm>
        </p:spPr>
        <p:txBody>
          <a:bodyPr>
            <a:normAutofit/>
          </a:bodyPr>
          <a:lstStyle/>
          <a:p>
            <a:r>
              <a:rPr lang="en-US" sz="2000" dirty="0" smtClean="0"/>
              <a:t>Dt. 29:29</a:t>
            </a:r>
          </a:p>
          <a:p>
            <a:r>
              <a:rPr lang="en-US" sz="2000" dirty="0" smtClean="0"/>
              <a:t>Dt. 30:11-14</a:t>
            </a:r>
          </a:p>
          <a:p>
            <a:r>
              <a:rPr lang="en-US" sz="2000" dirty="0" smtClean="0"/>
              <a:t>Is. 45:19; 65:</a:t>
            </a:r>
          </a:p>
          <a:p>
            <a:r>
              <a:rPr lang="en-US" sz="2000" dirty="0" smtClean="0"/>
              <a:t>Prov. 2:1-11</a:t>
            </a:r>
          </a:p>
          <a:p>
            <a:r>
              <a:rPr lang="en-US" sz="2000" dirty="0" smtClean="0"/>
              <a:t>James 1:5</a:t>
            </a:r>
          </a:p>
          <a:p>
            <a:r>
              <a:rPr lang="en-US" sz="2000" dirty="0" smtClean="0"/>
              <a:t>John 16:13-15</a:t>
            </a:r>
          </a:p>
          <a:p>
            <a:r>
              <a:rPr lang="en-US" sz="2000" dirty="0" smtClean="0"/>
              <a:t>He gave the Torah/Instruction</a:t>
            </a:r>
          </a:p>
          <a:p>
            <a:r>
              <a:rPr lang="en-US" sz="2000" dirty="0" smtClean="0"/>
              <a:t>He entrusted the Scriptures to a people</a:t>
            </a:r>
          </a:p>
          <a:p>
            <a:r>
              <a:rPr lang="en-US" sz="2000" dirty="0" smtClean="0"/>
              <a:t>We have the Scriptures in our hands today</a:t>
            </a:r>
          </a:p>
          <a:p>
            <a:r>
              <a:rPr lang="en-US" sz="2000" dirty="0" smtClean="0"/>
              <a:t>We have the Holy Spirit?</a:t>
            </a:r>
          </a:p>
          <a:p>
            <a:r>
              <a:rPr lang="en-US" sz="2000" dirty="0" smtClean="0"/>
              <a:t>There is no excuse- There is laziness, and there are cop-outs, but there is no real excuse. Escape the sociological and anthropological factors that keep you from the knowledge of God.</a:t>
            </a:r>
          </a:p>
          <a:p>
            <a:endParaRPr lang="en-US" sz="2000" dirty="0"/>
          </a:p>
        </p:txBody>
      </p:sp>
    </p:spTree>
    <p:extLst>
      <p:ext uri="{BB962C8B-B14F-4D97-AF65-F5344CB8AC3E}">
        <p14:creationId xmlns:p14="http://schemas.microsoft.com/office/powerpoint/2010/main" val="3865170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106944"/>
            <a:ext cx="8641080" cy="989263"/>
          </a:xfrm>
        </p:spPr>
        <p:txBody>
          <a:bodyPr>
            <a:normAutofit fontScale="90000"/>
          </a:bodyPr>
          <a:lstStyle/>
          <a:p>
            <a:r>
              <a:rPr lang="en-US" u="sng" dirty="0" smtClean="0"/>
              <a:t>Interpretation:</a:t>
            </a:r>
            <a:br>
              <a:rPr lang="en-US" u="sng" dirty="0" smtClean="0"/>
            </a:br>
            <a:endParaRPr lang="en-US" u="sng" dirty="0"/>
          </a:p>
        </p:txBody>
      </p:sp>
      <p:sp>
        <p:nvSpPr>
          <p:cNvPr id="3" name="Content Placeholder 2"/>
          <p:cNvSpPr>
            <a:spLocks noGrp="1"/>
          </p:cNvSpPr>
          <p:nvPr>
            <p:ph idx="1"/>
          </p:nvPr>
        </p:nvSpPr>
        <p:spPr>
          <a:xfrm>
            <a:off x="480060" y="989263"/>
            <a:ext cx="8641080" cy="5694948"/>
          </a:xfrm>
        </p:spPr>
        <p:txBody>
          <a:bodyPr>
            <a:normAutofit lnSpcReduction="10000"/>
          </a:bodyPr>
          <a:lstStyle/>
          <a:p>
            <a:r>
              <a:rPr lang="en-US" sz="2000" dirty="0"/>
              <a:t>Ego-centric</a:t>
            </a:r>
            <a:br>
              <a:rPr lang="en-US" sz="2000" dirty="0"/>
            </a:br>
            <a:r>
              <a:rPr lang="en-US" sz="2000" dirty="0" smtClean="0"/>
              <a:t>- Everything in the Scriptures applies to me</a:t>
            </a:r>
          </a:p>
          <a:p>
            <a:pPr lvl="1"/>
            <a:r>
              <a:rPr lang="en-US" sz="2000" dirty="0" smtClean="0"/>
              <a:t>Only the good things anyway</a:t>
            </a:r>
          </a:p>
          <a:p>
            <a:pPr lvl="1"/>
            <a:r>
              <a:rPr lang="en-US" sz="2000" dirty="0" smtClean="0"/>
              <a:t>The bad things apply to bad people</a:t>
            </a:r>
          </a:p>
          <a:p>
            <a:r>
              <a:rPr lang="en-US" sz="2000" dirty="0" smtClean="0"/>
              <a:t>Gentile</a:t>
            </a:r>
            <a:r>
              <a:rPr lang="en-US" sz="2000" dirty="0"/>
              <a:t>-</a:t>
            </a:r>
            <a:r>
              <a:rPr lang="en-US" sz="2000" dirty="0" smtClean="0"/>
              <a:t>centric </a:t>
            </a:r>
          </a:p>
          <a:p>
            <a:pPr lvl="1"/>
            <a:r>
              <a:rPr lang="en-US" sz="2000" dirty="0" smtClean="0"/>
              <a:t>The Scriptures randomly apply to all mankind</a:t>
            </a:r>
            <a:endParaRPr lang="en-US" sz="2000" dirty="0"/>
          </a:p>
          <a:p>
            <a:pPr lvl="1"/>
            <a:r>
              <a:rPr lang="en-US" sz="2000" dirty="0" smtClean="0"/>
              <a:t>The good things</a:t>
            </a:r>
          </a:p>
          <a:p>
            <a:pPr lvl="1"/>
            <a:r>
              <a:rPr lang="en-US" sz="2000" dirty="0" smtClean="0"/>
              <a:t>The bad things apply to the Jews</a:t>
            </a:r>
          </a:p>
          <a:p>
            <a:r>
              <a:rPr lang="en-US" sz="2000" dirty="0" smtClean="0"/>
              <a:t>Western</a:t>
            </a:r>
            <a:r>
              <a:rPr lang="en-US" sz="2000" dirty="0"/>
              <a:t>-</a:t>
            </a:r>
            <a:r>
              <a:rPr lang="en-US" sz="2000" dirty="0" smtClean="0"/>
              <a:t>centric</a:t>
            </a:r>
          </a:p>
          <a:p>
            <a:pPr lvl="1"/>
            <a:r>
              <a:rPr lang="en-US" sz="2000" dirty="0" smtClean="0"/>
              <a:t>God’s Scriptures apply to America because we are God’s people</a:t>
            </a:r>
          </a:p>
          <a:p>
            <a:pPr lvl="1"/>
            <a:r>
              <a:rPr lang="en-US" sz="2000" dirty="0" smtClean="0"/>
              <a:t>The good things</a:t>
            </a:r>
          </a:p>
          <a:p>
            <a:pPr lvl="1"/>
            <a:r>
              <a:rPr lang="en-US" sz="2000" dirty="0" smtClean="0"/>
              <a:t>The bad things apply to the everyone not </a:t>
            </a:r>
            <a:r>
              <a:rPr lang="en-US" sz="2000" dirty="0"/>
              <a:t>A</a:t>
            </a:r>
            <a:r>
              <a:rPr lang="en-US" sz="2000" dirty="0" smtClean="0"/>
              <a:t>merican</a:t>
            </a:r>
          </a:p>
          <a:p>
            <a:r>
              <a:rPr lang="en-US" sz="2400" dirty="0" smtClean="0"/>
              <a:t>Job 2:10-Shall we receive</a:t>
            </a:r>
            <a:r>
              <a:rPr lang="is-IS" sz="2400" dirty="0" smtClean="0"/>
              <a:t>…?</a:t>
            </a:r>
            <a:endParaRPr lang="en-US" sz="2400" dirty="0"/>
          </a:p>
          <a:p>
            <a:r>
              <a:rPr lang="en-US" sz="2000" dirty="0" smtClean="0"/>
              <a:t>Israel-centric</a:t>
            </a:r>
          </a:p>
          <a:p>
            <a:pPr lvl="1"/>
            <a:r>
              <a:rPr lang="en-US" sz="1600" dirty="0" smtClean="0"/>
              <a:t>God’s Scriptures are a unique story that revolve around a people He betrothed-Israel</a:t>
            </a:r>
          </a:p>
          <a:p>
            <a:pPr lvl="1"/>
            <a:r>
              <a:rPr lang="en-US" sz="1600" dirty="0" smtClean="0"/>
              <a:t>The gentiles are included into this people’s faith and get the good things if we are humble</a:t>
            </a:r>
          </a:p>
          <a:p>
            <a:pPr lvl="1"/>
            <a:r>
              <a:rPr lang="en-US" sz="1600" dirty="0" smtClean="0"/>
              <a:t>The gentiles possess a unique calling to love the Jew since we are blessed through them</a:t>
            </a:r>
          </a:p>
          <a:p>
            <a:pPr lvl="1"/>
            <a:endParaRPr lang="en-US" sz="1600" dirty="0"/>
          </a:p>
        </p:txBody>
      </p:sp>
    </p:spTree>
    <p:extLst>
      <p:ext uri="{BB962C8B-B14F-4D97-AF65-F5344CB8AC3E}">
        <p14:creationId xmlns:p14="http://schemas.microsoft.com/office/powerpoint/2010/main" val="2711821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7690" y="136531"/>
            <a:ext cx="8161020" cy="498470"/>
          </a:xfrm>
        </p:spPr>
        <p:txBody>
          <a:bodyPr>
            <a:normAutofit fontScale="90000"/>
          </a:bodyPr>
          <a:lstStyle/>
          <a:p>
            <a:r>
              <a:rPr lang="en-US" dirty="0" smtClean="0"/>
              <a:t>Bad Biblical Hermeneutics</a:t>
            </a:r>
            <a:endParaRPr lang="en-US" dirty="0"/>
          </a:p>
        </p:txBody>
      </p:sp>
      <p:sp>
        <p:nvSpPr>
          <p:cNvPr id="42" name="Moon 41"/>
          <p:cNvSpPr/>
          <p:nvPr/>
        </p:nvSpPr>
        <p:spPr>
          <a:xfrm rot="10800000">
            <a:off x="3968496" y="2312416"/>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itle 1"/>
          <p:cNvSpPr txBox="1">
            <a:spLocks/>
          </p:cNvSpPr>
          <p:nvPr/>
        </p:nvSpPr>
        <p:spPr>
          <a:xfrm>
            <a:off x="5975096" y="3557018"/>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Scriptures</a:t>
            </a:r>
            <a:endParaRPr lang="en-US" dirty="0"/>
          </a:p>
        </p:txBody>
      </p:sp>
      <p:sp>
        <p:nvSpPr>
          <p:cNvPr id="44" name="Left Arrow 43"/>
          <p:cNvSpPr/>
          <p:nvPr/>
        </p:nvSpPr>
        <p:spPr>
          <a:xfrm>
            <a:off x="5244593" y="3570856"/>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1943830" y="3209910"/>
            <a:ext cx="1443649" cy="1200329"/>
          </a:xfrm>
          <a:prstGeom prst="rect">
            <a:avLst/>
          </a:prstGeom>
          <a:noFill/>
        </p:spPr>
        <p:txBody>
          <a:bodyPr wrap="none" rtlCol="0">
            <a:spAutoFit/>
          </a:bodyPr>
          <a:lstStyle/>
          <a:p>
            <a:r>
              <a:rPr lang="en-US" dirty="0" smtClean="0"/>
              <a:t>Me</a:t>
            </a:r>
          </a:p>
          <a:p>
            <a:r>
              <a:rPr lang="en-US" dirty="0" smtClean="0"/>
              <a:t>Gentiles</a:t>
            </a:r>
          </a:p>
          <a:p>
            <a:r>
              <a:rPr lang="en-US" dirty="0" smtClean="0"/>
              <a:t>America</a:t>
            </a:r>
          </a:p>
          <a:p>
            <a:r>
              <a:rPr lang="en-US" dirty="0" smtClean="0"/>
              <a:t>“The Church”</a:t>
            </a:r>
            <a:endParaRPr lang="en-US" dirty="0"/>
          </a:p>
        </p:txBody>
      </p:sp>
    </p:spTree>
    <p:extLst>
      <p:ext uri="{BB962C8B-B14F-4D97-AF65-F5344CB8AC3E}">
        <p14:creationId xmlns:p14="http://schemas.microsoft.com/office/powerpoint/2010/main" val="859783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7690" y="136531"/>
            <a:ext cx="8161020" cy="498470"/>
          </a:xfrm>
        </p:spPr>
        <p:txBody>
          <a:bodyPr>
            <a:normAutofit fontScale="90000"/>
          </a:bodyPr>
          <a:lstStyle/>
          <a:p>
            <a:r>
              <a:rPr lang="en-US" dirty="0" smtClean="0"/>
              <a:t>Good Biblical Hermeneutics</a:t>
            </a:r>
            <a:endParaRPr lang="en-US" dirty="0"/>
          </a:p>
        </p:txBody>
      </p:sp>
      <p:sp>
        <p:nvSpPr>
          <p:cNvPr id="42" name="Moon 41"/>
          <p:cNvSpPr/>
          <p:nvPr/>
        </p:nvSpPr>
        <p:spPr>
          <a:xfrm rot="10800000">
            <a:off x="3968496" y="2312416"/>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itle 1"/>
          <p:cNvSpPr txBox="1">
            <a:spLocks/>
          </p:cNvSpPr>
          <p:nvPr/>
        </p:nvSpPr>
        <p:spPr>
          <a:xfrm>
            <a:off x="5975096" y="3557018"/>
            <a:ext cx="2832100" cy="498470"/>
          </a:xfrm>
          <a:prstGeom prst="rect">
            <a:avLst/>
          </a:prstGeom>
        </p:spPr>
        <p:txBody>
          <a:bodyPr vert="horz" lIns="91427" tIns="45714" rIns="91427" bIns="45714" rtlCol="0" anchor="ctr">
            <a:normAutofit fontScale="750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dirty="0" smtClean="0"/>
              <a:t>Scriptures</a:t>
            </a:r>
            <a:endParaRPr lang="en-US" dirty="0"/>
          </a:p>
        </p:txBody>
      </p:sp>
      <p:sp>
        <p:nvSpPr>
          <p:cNvPr id="44" name="Left Arrow 43"/>
          <p:cNvSpPr/>
          <p:nvPr/>
        </p:nvSpPr>
        <p:spPr>
          <a:xfrm>
            <a:off x="5244593" y="3570856"/>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1943830" y="3209910"/>
            <a:ext cx="1941557" cy="1200329"/>
          </a:xfrm>
          <a:prstGeom prst="rect">
            <a:avLst/>
          </a:prstGeom>
          <a:noFill/>
        </p:spPr>
        <p:txBody>
          <a:bodyPr wrap="none" rtlCol="0">
            <a:spAutoFit/>
          </a:bodyPr>
          <a:lstStyle/>
          <a:p>
            <a:r>
              <a:rPr lang="en-US" dirty="0" smtClean="0"/>
              <a:t>Israel</a:t>
            </a:r>
          </a:p>
          <a:p>
            <a:r>
              <a:rPr lang="en-US" dirty="0" smtClean="0"/>
              <a:t>Jewish People</a:t>
            </a:r>
          </a:p>
          <a:p>
            <a:r>
              <a:rPr lang="en-US" dirty="0" smtClean="0"/>
              <a:t>The Congregation/</a:t>
            </a:r>
          </a:p>
          <a:p>
            <a:r>
              <a:rPr lang="en-US" dirty="0" smtClean="0"/>
              <a:t>The Church</a:t>
            </a:r>
            <a:endParaRPr lang="en-US" dirty="0"/>
          </a:p>
        </p:txBody>
      </p:sp>
    </p:spTree>
    <p:extLst>
      <p:ext uri="{BB962C8B-B14F-4D97-AF65-F5344CB8AC3E}">
        <p14:creationId xmlns:p14="http://schemas.microsoft.com/office/powerpoint/2010/main" val="3208327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Consistent Context</a:t>
            </a:r>
            <a:br>
              <a:rPr lang="en-US" dirty="0" smtClean="0"/>
            </a:br>
            <a:r>
              <a:rPr lang="en-US" dirty="0" smtClean="0"/>
              <a:t>The Right Glasses</a:t>
            </a:r>
            <a:endParaRPr lang="en-US" dirty="0"/>
          </a:p>
        </p:txBody>
      </p:sp>
      <p:sp>
        <p:nvSpPr>
          <p:cNvPr id="4" name="Moon 3"/>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Arrow 4"/>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155700" y="3658740"/>
            <a:ext cx="3301999" cy="980102"/>
          </a:xfrm>
          <a:prstGeom prst="rect">
            <a:avLst/>
          </a:prstGeom>
        </p:spPr>
        <p:txBody>
          <a:bodyPr vert="horz" lIns="91427" tIns="45714" rIns="91427" bIns="45714" rtlCol="0" anchor="ctr">
            <a:normAutofit fontScale="82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House</a:t>
            </a:r>
          </a:p>
          <a:p>
            <a:r>
              <a:rPr lang="en-US" u="sng" dirty="0" smtClean="0"/>
              <a:t>House of Israel</a:t>
            </a:r>
            <a:endParaRPr lang="en-US" u="sng" dirty="0"/>
          </a:p>
        </p:txBody>
      </p:sp>
      <p:sp>
        <p:nvSpPr>
          <p:cNvPr id="9" name="Up Arrow 8"/>
          <p:cNvSpPr/>
          <p:nvPr/>
        </p:nvSpPr>
        <p:spPr>
          <a:xfrm>
            <a:off x="7060819" y="3571872"/>
            <a:ext cx="2261362" cy="732760"/>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Eph. 2:12</a:t>
            </a:r>
            <a:endParaRPr lang="en-US" dirty="0">
              <a:solidFill>
                <a:schemeClr val="tx1"/>
              </a:solidFill>
            </a:endParaRPr>
          </a:p>
        </p:txBody>
      </p:sp>
      <p:sp>
        <p:nvSpPr>
          <p:cNvPr id="10" name="Donut 9"/>
          <p:cNvSpPr/>
          <p:nvPr/>
        </p:nvSpPr>
        <p:spPr>
          <a:xfrm>
            <a:off x="5194299" y="1968500"/>
            <a:ext cx="241301" cy="4038600"/>
          </a:xfrm>
          <a:prstGeom prst="donut">
            <a:avLst/>
          </a:prstGeom>
          <a:solidFill>
            <a:srgbClr val="948A54"/>
          </a:solidFill>
          <a:ln>
            <a:solidFill>
              <a:srgbClr val="948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a:off x="1066800" y="2273300"/>
            <a:ext cx="4279901" cy="0"/>
          </a:xfrm>
          <a:prstGeom prst="line">
            <a:avLst/>
          </a:prstGeom>
          <a:ln w="38100" cmpd="sng">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4154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Inconsistent Context</a:t>
            </a:r>
            <a:br>
              <a:rPr lang="en-US" dirty="0" smtClean="0"/>
            </a:br>
            <a:r>
              <a:rPr lang="en-US" dirty="0" smtClean="0"/>
              <a:t>The Wrong Glasses</a:t>
            </a:r>
            <a:endParaRPr lang="en-US" dirty="0"/>
          </a:p>
        </p:txBody>
      </p:sp>
      <p:sp>
        <p:nvSpPr>
          <p:cNvPr id="4" name="Moon 3"/>
          <p:cNvSpPr/>
          <p:nvPr/>
        </p:nvSpPr>
        <p:spPr>
          <a:xfrm rot="10800000">
            <a:off x="4457700" y="2400300"/>
            <a:ext cx="660400" cy="3365500"/>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Arrow 4"/>
          <p:cNvSpPr/>
          <p:nvPr/>
        </p:nvSpPr>
        <p:spPr>
          <a:xfrm>
            <a:off x="5733796" y="3658740"/>
            <a:ext cx="978408" cy="4846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155700" y="3658740"/>
            <a:ext cx="3301999" cy="980102"/>
          </a:xfrm>
          <a:prstGeom prst="rect">
            <a:avLst/>
          </a:prstGeom>
        </p:spPr>
        <p:txBody>
          <a:bodyPr vert="horz" lIns="91427" tIns="45714" rIns="91427" bIns="45714" rtlCol="0" anchor="ctr">
            <a:normAutofit fontScale="52500" lnSpcReduction="200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u="sng" dirty="0" smtClean="0"/>
              <a:t>The Church</a:t>
            </a:r>
          </a:p>
          <a:p>
            <a:r>
              <a:rPr lang="en-US" u="sng" dirty="0" smtClean="0"/>
              <a:t>The New Israel</a:t>
            </a:r>
          </a:p>
          <a:p>
            <a:r>
              <a:rPr lang="en-US" u="sng" dirty="0" smtClean="0"/>
              <a:t>Spiritual Israel</a:t>
            </a:r>
            <a:endParaRPr lang="en-US" u="sng" dirty="0"/>
          </a:p>
        </p:txBody>
      </p:sp>
      <p:sp>
        <p:nvSpPr>
          <p:cNvPr id="9" name="Up Arrow 8"/>
          <p:cNvSpPr/>
          <p:nvPr/>
        </p:nvSpPr>
        <p:spPr>
          <a:xfrm>
            <a:off x="7060819" y="3571872"/>
            <a:ext cx="2261362" cy="732760"/>
          </a:xfrm>
          <a:prstGeom prst="upArrow">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Gal. 3:28</a:t>
            </a:r>
            <a:endParaRPr lang="en-US" dirty="0">
              <a:solidFill>
                <a:schemeClr val="tx1"/>
              </a:solidFill>
            </a:endParaRPr>
          </a:p>
        </p:txBody>
      </p:sp>
      <p:sp>
        <p:nvSpPr>
          <p:cNvPr id="10" name="Donut 9"/>
          <p:cNvSpPr/>
          <p:nvPr/>
        </p:nvSpPr>
        <p:spPr>
          <a:xfrm>
            <a:off x="5194299" y="1968500"/>
            <a:ext cx="241301" cy="4038600"/>
          </a:xfrm>
          <a:prstGeom prst="donut">
            <a:avLst/>
          </a:prstGeom>
          <a:solidFill>
            <a:srgbClr val="948A54"/>
          </a:solidFill>
          <a:ln>
            <a:solidFill>
              <a:srgbClr val="948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a:off x="1066800" y="2273300"/>
            <a:ext cx="4279901" cy="0"/>
          </a:xfrm>
          <a:prstGeom prst="line">
            <a:avLst/>
          </a:prstGeom>
          <a:ln w="38100" cmpd="sng">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1648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8500871" y="1984187"/>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3" name="Straight Connector 2"/>
          <p:cNvCxnSpPr>
            <a:cxnSpLocks/>
          </p:cNvCxnSpPr>
          <p:nvPr/>
        </p:nvCxnSpPr>
        <p:spPr>
          <a:xfrm>
            <a:off x="190975" y="1936979"/>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9085176" y="1769510"/>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cxnSp>
        <p:nvCxnSpPr>
          <p:cNvPr id="5" name="Straight Connector 4"/>
          <p:cNvCxnSpPr>
            <a:cxnSpLocks noChangeAspect="1"/>
          </p:cNvCxnSpPr>
          <p:nvPr/>
        </p:nvCxnSpPr>
        <p:spPr>
          <a:xfrm>
            <a:off x="4843128" y="867173"/>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a:cxnSpLocks noChangeAspect="1"/>
          </p:cNvCxnSpPr>
          <p:nvPr/>
        </p:nvCxnSpPr>
        <p:spPr>
          <a:xfrm>
            <a:off x="4527193" y="1141486"/>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7" name="Picture 6"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30263" y="1268486"/>
            <a:ext cx="648764" cy="617868"/>
          </a:xfrm>
          <a:prstGeom prst="rect">
            <a:avLst/>
          </a:prstGeom>
        </p:spPr>
      </p:pic>
      <p:sp>
        <p:nvSpPr>
          <p:cNvPr id="8" name="TextBox 7"/>
          <p:cNvSpPr txBox="1">
            <a:spLocks/>
          </p:cNvSpPr>
          <p:nvPr/>
        </p:nvSpPr>
        <p:spPr>
          <a:xfrm>
            <a:off x="1971219" y="1487143"/>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9" name="TextBox 8"/>
          <p:cNvSpPr txBox="1">
            <a:spLocks/>
          </p:cNvSpPr>
          <p:nvPr/>
        </p:nvSpPr>
        <p:spPr>
          <a:xfrm>
            <a:off x="6295458" y="937902"/>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sp>
        <p:nvSpPr>
          <p:cNvPr id="10" name="TextBox 9"/>
          <p:cNvSpPr txBox="1"/>
          <p:nvPr/>
        </p:nvSpPr>
        <p:spPr>
          <a:xfrm rot="16200000">
            <a:off x="8616616" y="1045217"/>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1" name="Straight Arrow Connector 10"/>
          <p:cNvCxnSpPr>
            <a:cxnSpLocks/>
          </p:cNvCxnSpPr>
          <p:nvPr/>
        </p:nvCxnSpPr>
        <p:spPr>
          <a:xfrm>
            <a:off x="9275602" y="749415"/>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a:spLocks/>
          </p:cNvSpPr>
          <p:nvPr/>
        </p:nvSpPr>
        <p:spPr>
          <a:xfrm>
            <a:off x="93227" y="1966558"/>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13" name="Diamond 12"/>
          <p:cNvSpPr>
            <a:spLocks/>
          </p:cNvSpPr>
          <p:nvPr/>
        </p:nvSpPr>
        <p:spPr>
          <a:xfrm>
            <a:off x="1117767" y="1406436"/>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a:spLocks/>
          </p:cNvSpPr>
          <p:nvPr/>
        </p:nvSpPr>
        <p:spPr>
          <a:xfrm>
            <a:off x="1130597" y="1462018"/>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15" name="TextBox 14"/>
          <p:cNvSpPr txBox="1">
            <a:spLocks/>
          </p:cNvSpPr>
          <p:nvPr/>
        </p:nvSpPr>
        <p:spPr>
          <a:xfrm>
            <a:off x="1853934" y="195613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16" name="TextBox 15"/>
          <p:cNvSpPr txBox="1">
            <a:spLocks/>
          </p:cNvSpPr>
          <p:nvPr/>
        </p:nvSpPr>
        <p:spPr>
          <a:xfrm>
            <a:off x="4314522" y="1936979"/>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17" name="TextBox 16"/>
          <p:cNvSpPr txBox="1">
            <a:spLocks/>
          </p:cNvSpPr>
          <p:nvPr/>
        </p:nvSpPr>
        <p:spPr>
          <a:xfrm>
            <a:off x="6360169" y="1966558"/>
            <a:ext cx="1068581" cy="246209"/>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18" name="Oval 17"/>
          <p:cNvSpPr>
            <a:spLocks noChangeAspect="1"/>
          </p:cNvSpPr>
          <p:nvPr/>
        </p:nvSpPr>
        <p:spPr>
          <a:xfrm>
            <a:off x="2035019" y="1547248"/>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p:cNvSpPr txBox="1">
            <a:spLocks/>
          </p:cNvSpPr>
          <p:nvPr/>
        </p:nvSpPr>
        <p:spPr>
          <a:xfrm>
            <a:off x="8521944" y="6005955"/>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20" name="Straight Connector 19"/>
          <p:cNvCxnSpPr>
            <a:cxnSpLocks/>
          </p:cNvCxnSpPr>
          <p:nvPr/>
        </p:nvCxnSpPr>
        <p:spPr>
          <a:xfrm>
            <a:off x="212048" y="5958747"/>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9106249" y="5791278"/>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cxnSp>
        <p:nvCxnSpPr>
          <p:cNvPr id="22" name="Straight Connector 21"/>
          <p:cNvCxnSpPr>
            <a:cxnSpLocks noChangeAspect="1"/>
          </p:cNvCxnSpPr>
          <p:nvPr/>
        </p:nvCxnSpPr>
        <p:spPr>
          <a:xfrm>
            <a:off x="4864201" y="4888941"/>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cxnSpLocks noChangeAspect="1"/>
          </p:cNvCxnSpPr>
          <p:nvPr/>
        </p:nvCxnSpPr>
        <p:spPr>
          <a:xfrm>
            <a:off x="4548266" y="5163254"/>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24" name="Picture 23"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51336" y="5290254"/>
            <a:ext cx="648764" cy="617868"/>
          </a:xfrm>
          <a:prstGeom prst="rect">
            <a:avLst/>
          </a:prstGeom>
        </p:spPr>
      </p:pic>
      <p:sp>
        <p:nvSpPr>
          <p:cNvPr id="25" name="TextBox 24"/>
          <p:cNvSpPr txBox="1">
            <a:spLocks/>
          </p:cNvSpPr>
          <p:nvPr/>
        </p:nvSpPr>
        <p:spPr>
          <a:xfrm>
            <a:off x="1992292" y="5508911"/>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26" name="TextBox 25"/>
          <p:cNvSpPr txBox="1">
            <a:spLocks/>
          </p:cNvSpPr>
          <p:nvPr/>
        </p:nvSpPr>
        <p:spPr>
          <a:xfrm>
            <a:off x="6316531" y="4959670"/>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sp>
        <p:nvSpPr>
          <p:cNvPr id="27" name="TextBox 26"/>
          <p:cNvSpPr txBox="1"/>
          <p:nvPr/>
        </p:nvSpPr>
        <p:spPr>
          <a:xfrm rot="16200000">
            <a:off x="8637689" y="5200665"/>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28" name="Straight Arrow Connector 27"/>
          <p:cNvCxnSpPr>
            <a:cxnSpLocks/>
          </p:cNvCxnSpPr>
          <p:nvPr/>
        </p:nvCxnSpPr>
        <p:spPr>
          <a:xfrm flipV="1">
            <a:off x="9274515" y="4759123"/>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a:spLocks/>
          </p:cNvSpPr>
          <p:nvPr/>
        </p:nvSpPr>
        <p:spPr>
          <a:xfrm>
            <a:off x="114300" y="5988326"/>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30" name="Diamond 29"/>
          <p:cNvSpPr>
            <a:spLocks/>
          </p:cNvSpPr>
          <p:nvPr/>
        </p:nvSpPr>
        <p:spPr>
          <a:xfrm>
            <a:off x="1138840" y="5428204"/>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TextBox 30"/>
          <p:cNvSpPr txBox="1">
            <a:spLocks/>
          </p:cNvSpPr>
          <p:nvPr/>
        </p:nvSpPr>
        <p:spPr>
          <a:xfrm>
            <a:off x="1151670" y="5483786"/>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32" name="TextBox 31"/>
          <p:cNvSpPr txBox="1">
            <a:spLocks/>
          </p:cNvSpPr>
          <p:nvPr/>
        </p:nvSpPr>
        <p:spPr>
          <a:xfrm>
            <a:off x="1875007" y="5977899"/>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33" name="TextBox 32"/>
          <p:cNvSpPr txBox="1">
            <a:spLocks/>
          </p:cNvSpPr>
          <p:nvPr/>
        </p:nvSpPr>
        <p:spPr>
          <a:xfrm>
            <a:off x="4335595" y="5958747"/>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34" name="TextBox 33"/>
          <p:cNvSpPr txBox="1">
            <a:spLocks/>
          </p:cNvSpPr>
          <p:nvPr/>
        </p:nvSpPr>
        <p:spPr>
          <a:xfrm>
            <a:off x="6381242" y="5988326"/>
            <a:ext cx="1068581" cy="246209"/>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35" name="Oval 34"/>
          <p:cNvSpPr>
            <a:spLocks noChangeAspect="1"/>
          </p:cNvSpPr>
          <p:nvPr/>
        </p:nvSpPr>
        <p:spPr>
          <a:xfrm>
            <a:off x="2056092" y="5569016"/>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TextBox 35"/>
          <p:cNvSpPr txBox="1">
            <a:spLocks/>
          </p:cNvSpPr>
          <p:nvPr/>
        </p:nvSpPr>
        <p:spPr>
          <a:xfrm>
            <a:off x="1856188" y="2212767"/>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12-22</a:t>
            </a:r>
            <a:endParaRPr lang="en-US" sz="1200" b="1" dirty="0"/>
          </a:p>
        </p:txBody>
      </p:sp>
      <p:sp>
        <p:nvSpPr>
          <p:cNvPr id="38" name="TextBox 37"/>
          <p:cNvSpPr txBox="1">
            <a:spLocks/>
          </p:cNvSpPr>
          <p:nvPr/>
        </p:nvSpPr>
        <p:spPr>
          <a:xfrm>
            <a:off x="4283320" y="2415062"/>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John 4:22</a:t>
            </a:r>
            <a:endParaRPr lang="en-US" sz="1200" b="1" dirty="0"/>
          </a:p>
        </p:txBody>
      </p:sp>
      <p:sp>
        <p:nvSpPr>
          <p:cNvPr id="39" name="TextBox 38"/>
          <p:cNvSpPr txBox="1">
            <a:spLocks/>
          </p:cNvSpPr>
          <p:nvPr/>
        </p:nvSpPr>
        <p:spPr>
          <a:xfrm>
            <a:off x="6346539" y="2233118"/>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Acts 2; 39</a:t>
            </a:r>
            <a:endParaRPr lang="en-US" sz="1200" b="1" dirty="0"/>
          </a:p>
        </p:txBody>
      </p:sp>
      <p:sp>
        <p:nvSpPr>
          <p:cNvPr id="40" name="TextBox 39"/>
          <p:cNvSpPr txBox="1">
            <a:spLocks/>
          </p:cNvSpPr>
          <p:nvPr/>
        </p:nvSpPr>
        <p:spPr>
          <a:xfrm>
            <a:off x="8486138" y="240290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40-66</a:t>
            </a:r>
            <a:endParaRPr lang="en-US" sz="1200" b="1" dirty="0"/>
          </a:p>
        </p:txBody>
      </p:sp>
      <p:sp>
        <p:nvSpPr>
          <p:cNvPr id="41" name="TextBox 40"/>
          <p:cNvSpPr txBox="1">
            <a:spLocks/>
          </p:cNvSpPr>
          <p:nvPr/>
        </p:nvSpPr>
        <p:spPr>
          <a:xfrm>
            <a:off x="1875007" y="6269857"/>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12-22</a:t>
            </a:r>
            <a:endParaRPr lang="en-US" sz="1200" b="1" dirty="0"/>
          </a:p>
        </p:txBody>
      </p:sp>
      <p:sp>
        <p:nvSpPr>
          <p:cNvPr id="42" name="TextBox 41"/>
          <p:cNvSpPr txBox="1"/>
          <p:nvPr/>
        </p:nvSpPr>
        <p:spPr>
          <a:xfrm>
            <a:off x="3273542" y="176281"/>
            <a:ext cx="3181317" cy="369332"/>
          </a:xfrm>
          <a:prstGeom prst="rect">
            <a:avLst/>
          </a:prstGeom>
          <a:noFill/>
        </p:spPr>
        <p:txBody>
          <a:bodyPr wrap="none" rtlCol="0">
            <a:spAutoFit/>
          </a:bodyPr>
          <a:lstStyle/>
          <a:p>
            <a:r>
              <a:rPr lang="en-US" dirty="0" smtClean="0"/>
              <a:t>A consistent literal hermeneutic</a:t>
            </a:r>
            <a:endParaRPr lang="en-US" dirty="0"/>
          </a:p>
        </p:txBody>
      </p:sp>
      <p:sp>
        <p:nvSpPr>
          <p:cNvPr id="43" name="TextBox 42"/>
          <p:cNvSpPr txBox="1"/>
          <p:nvPr/>
        </p:nvSpPr>
        <p:spPr>
          <a:xfrm>
            <a:off x="2990069" y="3461241"/>
            <a:ext cx="3891059" cy="369332"/>
          </a:xfrm>
          <a:prstGeom prst="rect">
            <a:avLst/>
          </a:prstGeom>
          <a:noFill/>
        </p:spPr>
        <p:txBody>
          <a:bodyPr wrap="none" rtlCol="0">
            <a:spAutoFit/>
          </a:bodyPr>
          <a:lstStyle/>
          <a:p>
            <a:r>
              <a:rPr lang="en-US" dirty="0" smtClean="0"/>
              <a:t>An inconsistent allegorical hermeneutic</a:t>
            </a:r>
            <a:endParaRPr lang="en-US" dirty="0"/>
          </a:p>
        </p:txBody>
      </p:sp>
      <p:sp>
        <p:nvSpPr>
          <p:cNvPr id="44" name="TextBox 43"/>
          <p:cNvSpPr txBox="1">
            <a:spLocks/>
          </p:cNvSpPr>
          <p:nvPr/>
        </p:nvSpPr>
        <p:spPr>
          <a:xfrm>
            <a:off x="1875007" y="248975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5" name="TextBox 44"/>
          <p:cNvSpPr txBox="1">
            <a:spLocks/>
          </p:cNvSpPr>
          <p:nvPr/>
        </p:nvSpPr>
        <p:spPr>
          <a:xfrm>
            <a:off x="4285597" y="267989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6" name="TextBox 45"/>
          <p:cNvSpPr txBox="1">
            <a:spLocks/>
          </p:cNvSpPr>
          <p:nvPr/>
        </p:nvSpPr>
        <p:spPr>
          <a:xfrm>
            <a:off x="6352089" y="2510105"/>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7" name="TextBox 46"/>
          <p:cNvSpPr txBox="1">
            <a:spLocks/>
          </p:cNvSpPr>
          <p:nvPr/>
        </p:nvSpPr>
        <p:spPr>
          <a:xfrm>
            <a:off x="8480862" y="2690488"/>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8" name="TextBox 47"/>
          <p:cNvSpPr txBox="1">
            <a:spLocks/>
          </p:cNvSpPr>
          <p:nvPr/>
        </p:nvSpPr>
        <p:spPr>
          <a:xfrm rot="18900000">
            <a:off x="2889782" y="4907132"/>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Spiritual Israel</a:t>
            </a:r>
            <a:endParaRPr lang="en-US" sz="1200" b="1" dirty="0"/>
          </a:p>
        </p:txBody>
      </p:sp>
      <p:sp>
        <p:nvSpPr>
          <p:cNvPr id="49" name="TextBox 48"/>
          <p:cNvSpPr txBox="1">
            <a:spLocks/>
          </p:cNvSpPr>
          <p:nvPr/>
        </p:nvSpPr>
        <p:spPr>
          <a:xfrm>
            <a:off x="4285597" y="442107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All Mankind</a:t>
            </a:r>
            <a:endParaRPr lang="en-US" sz="1200" b="1" dirty="0"/>
          </a:p>
        </p:txBody>
      </p:sp>
      <p:sp>
        <p:nvSpPr>
          <p:cNvPr id="50" name="TextBox 49"/>
          <p:cNvSpPr txBox="1">
            <a:spLocks/>
          </p:cNvSpPr>
          <p:nvPr/>
        </p:nvSpPr>
        <p:spPr>
          <a:xfrm>
            <a:off x="6405685" y="442107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Spiritual Israel</a:t>
            </a:r>
            <a:endParaRPr lang="en-US" sz="1200" b="1" dirty="0"/>
          </a:p>
        </p:txBody>
      </p:sp>
      <p:cxnSp>
        <p:nvCxnSpPr>
          <p:cNvPr id="59" name="Straight Arrow Connector 58"/>
          <p:cNvCxnSpPr/>
          <p:nvPr/>
        </p:nvCxnSpPr>
        <p:spPr>
          <a:xfrm>
            <a:off x="4016522" y="4701740"/>
            <a:ext cx="5314590" cy="0"/>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V="1">
            <a:off x="2767071" y="4710400"/>
            <a:ext cx="1269909" cy="1211577"/>
          </a:xfrm>
          <a:prstGeom prst="line">
            <a:avLst/>
          </a:prstGeom>
          <a:ln w="76200" cmpd="sng">
            <a:solidFill>
              <a:srgbClr val="008000"/>
            </a:solidFill>
          </a:ln>
        </p:spPr>
        <p:style>
          <a:lnRef idx="2">
            <a:schemeClr val="accent1"/>
          </a:lnRef>
          <a:fillRef idx="0">
            <a:schemeClr val="accent1"/>
          </a:fillRef>
          <a:effectRef idx="1">
            <a:schemeClr val="accent1"/>
          </a:effectRef>
          <a:fontRef idx="minor">
            <a:schemeClr val="tx1"/>
          </a:fontRef>
        </p:style>
      </p:cxnSp>
      <p:sp>
        <p:nvSpPr>
          <p:cNvPr id="51" name="TextBox 50"/>
          <p:cNvSpPr txBox="1">
            <a:spLocks/>
          </p:cNvSpPr>
          <p:nvPr/>
        </p:nvSpPr>
        <p:spPr>
          <a:xfrm>
            <a:off x="8266389" y="4129461"/>
            <a:ext cx="111506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Spiritual</a:t>
            </a:r>
          </a:p>
          <a:p>
            <a:pPr algn="ctr"/>
            <a:r>
              <a:rPr lang="en-US" sz="1200" b="1" dirty="0" smtClean="0"/>
              <a:t>Restoration</a:t>
            </a:r>
            <a:endParaRPr lang="en-US" sz="1200" b="1" dirty="0"/>
          </a:p>
        </p:txBody>
      </p:sp>
      <p:sp>
        <p:nvSpPr>
          <p:cNvPr id="73" name="Up Arrow 72"/>
          <p:cNvSpPr/>
          <p:nvPr/>
        </p:nvSpPr>
        <p:spPr>
          <a:xfrm>
            <a:off x="5151765" y="4771182"/>
            <a:ext cx="1438414" cy="1136939"/>
          </a:xfrm>
          <a:prstGeom prst="upArrow">
            <a:avLst>
              <a:gd name="adj1" fmla="val 50000"/>
              <a:gd name="adj2" fmla="val 46676"/>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74" name="TextBox 73"/>
          <p:cNvSpPr txBox="1"/>
          <p:nvPr/>
        </p:nvSpPr>
        <p:spPr>
          <a:xfrm>
            <a:off x="5461826" y="5566843"/>
            <a:ext cx="849662" cy="369332"/>
          </a:xfrm>
          <a:prstGeom prst="rect">
            <a:avLst/>
          </a:prstGeom>
          <a:noFill/>
        </p:spPr>
        <p:txBody>
          <a:bodyPr wrap="none" rtlCol="0">
            <a:spAutoFit/>
          </a:bodyPr>
          <a:lstStyle/>
          <a:p>
            <a:r>
              <a:rPr lang="en-US" dirty="0" smtClean="0"/>
              <a:t>Church</a:t>
            </a:r>
            <a:endParaRPr lang="en-US" dirty="0"/>
          </a:p>
        </p:txBody>
      </p:sp>
    </p:spTree>
    <p:extLst>
      <p:ext uri="{BB962C8B-B14F-4D97-AF65-F5344CB8AC3E}">
        <p14:creationId xmlns:p14="http://schemas.microsoft.com/office/powerpoint/2010/main" val="1269732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8500871" y="1984187"/>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3" name="Straight Connector 2"/>
          <p:cNvCxnSpPr>
            <a:cxnSpLocks/>
          </p:cNvCxnSpPr>
          <p:nvPr/>
        </p:nvCxnSpPr>
        <p:spPr>
          <a:xfrm>
            <a:off x="190975" y="1936979"/>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9085176" y="1769510"/>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cxnSp>
        <p:nvCxnSpPr>
          <p:cNvPr id="5" name="Straight Connector 4"/>
          <p:cNvCxnSpPr>
            <a:cxnSpLocks noChangeAspect="1"/>
          </p:cNvCxnSpPr>
          <p:nvPr/>
        </p:nvCxnSpPr>
        <p:spPr>
          <a:xfrm>
            <a:off x="4843128" y="867173"/>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a:cxnSpLocks noChangeAspect="1"/>
          </p:cNvCxnSpPr>
          <p:nvPr/>
        </p:nvCxnSpPr>
        <p:spPr>
          <a:xfrm>
            <a:off x="4527193" y="1141486"/>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7" name="Picture 6"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30263" y="1268486"/>
            <a:ext cx="648764" cy="617868"/>
          </a:xfrm>
          <a:prstGeom prst="rect">
            <a:avLst/>
          </a:prstGeom>
        </p:spPr>
      </p:pic>
      <p:sp>
        <p:nvSpPr>
          <p:cNvPr id="8" name="TextBox 7"/>
          <p:cNvSpPr txBox="1">
            <a:spLocks/>
          </p:cNvSpPr>
          <p:nvPr/>
        </p:nvSpPr>
        <p:spPr>
          <a:xfrm>
            <a:off x="1971219" y="1487143"/>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9" name="TextBox 8"/>
          <p:cNvSpPr txBox="1">
            <a:spLocks/>
          </p:cNvSpPr>
          <p:nvPr/>
        </p:nvSpPr>
        <p:spPr>
          <a:xfrm>
            <a:off x="6295458" y="937902"/>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sp>
        <p:nvSpPr>
          <p:cNvPr id="10" name="TextBox 9"/>
          <p:cNvSpPr txBox="1"/>
          <p:nvPr/>
        </p:nvSpPr>
        <p:spPr>
          <a:xfrm rot="16200000">
            <a:off x="8616616" y="1045217"/>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1" name="Straight Arrow Connector 10"/>
          <p:cNvCxnSpPr>
            <a:cxnSpLocks/>
          </p:cNvCxnSpPr>
          <p:nvPr/>
        </p:nvCxnSpPr>
        <p:spPr>
          <a:xfrm>
            <a:off x="9275602" y="749415"/>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a:spLocks/>
          </p:cNvSpPr>
          <p:nvPr/>
        </p:nvSpPr>
        <p:spPr>
          <a:xfrm>
            <a:off x="93227" y="1966558"/>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13" name="Diamond 12"/>
          <p:cNvSpPr>
            <a:spLocks/>
          </p:cNvSpPr>
          <p:nvPr/>
        </p:nvSpPr>
        <p:spPr>
          <a:xfrm>
            <a:off x="1117767" y="1406436"/>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a:spLocks/>
          </p:cNvSpPr>
          <p:nvPr/>
        </p:nvSpPr>
        <p:spPr>
          <a:xfrm>
            <a:off x="1130597" y="1462018"/>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15" name="TextBox 14"/>
          <p:cNvSpPr txBox="1">
            <a:spLocks/>
          </p:cNvSpPr>
          <p:nvPr/>
        </p:nvSpPr>
        <p:spPr>
          <a:xfrm>
            <a:off x="1853934" y="195613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16" name="TextBox 15"/>
          <p:cNvSpPr txBox="1">
            <a:spLocks/>
          </p:cNvSpPr>
          <p:nvPr/>
        </p:nvSpPr>
        <p:spPr>
          <a:xfrm>
            <a:off x="4314522" y="1936979"/>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17" name="TextBox 16"/>
          <p:cNvSpPr txBox="1">
            <a:spLocks/>
          </p:cNvSpPr>
          <p:nvPr/>
        </p:nvSpPr>
        <p:spPr>
          <a:xfrm>
            <a:off x="6360169" y="1966558"/>
            <a:ext cx="1068581" cy="246209"/>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18" name="Oval 17"/>
          <p:cNvSpPr>
            <a:spLocks noChangeAspect="1"/>
          </p:cNvSpPr>
          <p:nvPr/>
        </p:nvSpPr>
        <p:spPr>
          <a:xfrm>
            <a:off x="2035019" y="1547248"/>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p:cNvSpPr txBox="1">
            <a:spLocks/>
          </p:cNvSpPr>
          <p:nvPr/>
        </p:nvSpPr>
        <p:spPr>
          <a:xfrm>
            <a:off x="8521944" y="6005955"/>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20" name="Straight Connector 19"/>
          <p:cNvCxnSpPr>
            <a:cxnSpLocks/>
          </p:cNvCxnSpPr>
          <p:nvPr/>
        </p:nvCxnSpPr>
        <p:spPr>
          <a:xfrm>
            <a:off x="212048" y="5958747"/>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9106249" y="5791278"/>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cxnSp>
        <p:nvCxnSpPr>
          <p:cNvPr id="22" name="Straight Connector 21"/>
          <p:cNvCxnSpPr>
            <a:cxnSpLocks noChangeAspect="1"/>
          </p:cNvCxnSpPr>
          <p:nvPr/>
        </p:nvCxnSpPr>
        <p:spPr>
          <a:xfrm>
            <a:off x="4864201" y="4888941"/>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cxnSpLocks noChangeAspect="1"/>
          </p:cNvCxnSpPr>
          <p:nvPr/>
        </p:nvCxnSpPr>
        <p:spPr>
          <a:xfrm>
            <a:off x="4548266" y="5163254"/>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24" name="Picture 23"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51336" y="5290254"/>
            <a:ext cx="648764" cy="617868"/>
          </a:xfrm>
          <a:prstGeom prst="rect">
            <a:avLst/>
          </a:prstGeom>
        </p:spPr>
      </p:pic>
      <p:sp>
        <p:nvSpPr>
          <p:cNvPr id="25" name="TextBox 24"/>
          <p:cNvSpPr txBox="1">
            <a:spLocks/>
          </p:cNvSpPr>
          <p:nvPr/>
        </p:nvSpPr>
        <p:spPr>
          <a:xfrm>
            <a:off x="1992292" y="5508911"/>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26" name="TextBox 25"/>
          <p:cNvSpPr txBox="1">
            <a:spLocks/>
          </p:cNvSpPr>
          <p:nvPr/>
        </p:nvSpPr>
        <p:spPr>
          <a:xfrm>
            <a:off x="6316531" y="4959670"/>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sp>
        <p:nvSpPr>
          <p:cNvPr id="27" name="TextBox 26"/>
          <p:cNvSpPr txBox="1"/>
          <p:nvPr/>
        </p:nvSpPr>
        <p:spPr>
          <a:xfrm rot="16200000">
            <a:off x="8637689" y="5200665"/>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28" name="Straight Arrow Connector 27"/>
          <p:cNvCxnSpPr>
            <a:cxnSpLocks/>
          </p:cNvCxnSpPr>
          <p:nvPr/>
        </p:nvCxnSpPr>
        <p:spPr>
          <a:xfrm flipV="1">
            <a:off x="9274515" y="4759123"/>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a:spLocks/>
          </p:cNvSpPr>
          <p:nvPr/>
        </p:nvSpPr>
        <p:spPr>
          <a:xfrm>
            <a:off x="114300" y="5988326"/>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30" name="Diamond 29"/>
          <p:cNvSpPr>
            <a:spLocks/>
          </p:cNvSpPr>
          <p:nvPr/>
        </p:nvSpPr>
        <p:spPr>
          <a:xfrm>
            <a:off x="1138840" y="5428204"/>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TextBox 30"/>
          <p:cNvSpPr txBox="1">
            <a:spLocks/>
          </p:cNvSpPr>
          <p:nvPr/>
        </p:nvSpPr>
        <p:spPr>
          <a:xfrm>
            <a:off x="1151670" y="5483786"/>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32" name="TextBox 31"/>
          <p:cNvSpPr txBox="1">
            <a:spLocks/>
          </p:cNvSpPr>
          <p:nvPr/>
        </p:nvSpPr>
        <p:spPr>
          <a:xfrm>
            <a:off x="1875007" y="5977899"/>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33" name="TextBox 32"/>
          <p:cNvSpPr txBox="1">
            <a:spLocks/>
          </p:cNvSpPr>
          <p:nvPr/>
        </p:nvSpPr>
        <p:spPr>
          <a:xfrm>
            <a:off x="4335595" y="5958747"/>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34" name="TextBox 33"/>
          <p:cNvSpPr txBox="1">
            <a:spLocks/>
          </p:cNvSpPr>
          <p:nvPr/>
        </p:nvSpPr>
        <p:spPr>
          <a:xfrm>
            <a:off x="6381242" y="5988326"/>
            <a:ext cx="1068581" cy="246209"/>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35" name="Oval 34"/>
          <p:cNvSpPr>
            <a:spLocks noChangeAspect="1"/>
          </p:cNvSpPr>
          <p:nvPr/>
        </p:nvSpPr>
        <p:spPr>
          <a:xfrm>
            <a:off x="2056092" y="5569016"/>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TextBox 35"/>
          <p:cNvSpPr txBox="1">
            <a:spLocks/>
          </p:cNvSpPr>
          <p:nvPr/>
        </p:nvSpPr>
        <p:spPr>
          <a:xfrm>
            <a:off x="1856188" y="2212767"/>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12-22</a:t>
            </a:r>
            <a:endParaRPr lang="en-US" sz="1200" b="1" dirty="0"/>
          </a:p>
        </p:txBody>
      </p:sp>
      <p:sp>
        <p:nvSpPr>
          <p:cNvPr id="38" name="TextBox 37"/>
          <p:cNvSpPr txBox="1">
            <a:spLocks/>
          </p:cNvSpPr>
          <p:nvPr/>
        </p:nvSpPr>
        <p:spPr>
          <a:xfrm>
            <a:off x="4283320" y="2415062"/>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John 4:22</a:t>
            </a:r>
            <a:endParaRPr lang="en-US" sz="1200" b="1" dirty="0"/>
          </a:p>
        </p:txBody>
      </p:sp>
      <p:sp>
        <p:nvSpPr>
          <p:cNvPr id="39" name="TextBox 38"/>
          <p:cNvSpPr txBox="1">
            <a:spLocks/>
          </p:cNvSpPr>
          <p:nvPr/>
        </p:nvSpPr>
        <p:spPr>
          <a:xfrm>
            <a:off x="6346539" y="2233118"/>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Acts 2; 39</a:t>
            </a:r>
            <a:endParaRPr lang="en-US" sz="1200" b="1" dirty="0"/>
          </a:p>
        </p:txBody>
      </p:sp>
      <p:sp>
        <p:nvSpPr>
          <p:cNvPr id="40" name="TextBox 39"/>
          <p:cNvSpPr txBox="1">
            <a:spLocks/>
          </p:cNvSpPr>
          <p:nvPr/>
        </p:nvSpPr>
        <p:spPr>
          <a:xfrm>
            <a:off x="8486138" y="240290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40-66</a:t>
            </a:r>
            <a:endParaRPr lang="en-US" sz="1200" b="1" dirty="0"/>
          </a:p>
        </p:txBody>
      </p:sp>
      <p:sp>
        <p:nvSpPr>
          <p:cNvPr id="41" name="TextBox 40"/>
          <p:cNvSpPr txBox="1">
            <a:spLocks/>
          </p:cNvSpPr>
          <p:nvPr/>
        </p:nvSpPr>
        <p:spPr>
          <a:xfrm>
            <a:off x="1875007" y="6269857"/>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12-22</a:t>
            </a:r>
            <a:endParaRPr lang="en-US" sz="1200" b="1" dirty="0"/>
          </a:p>
        </p:txBody>
      </p:sp>
      <p:sp>
        <p:nvSpPr>
          <p:cNvPr id="42" name="TextBox 41"/>
          <p:cNvSpPr txBox="1"/>
          <p:nvPr/>
        </p:nvSpPr>
        <p:spPr>
          <a:xfrm>
            <a:off x="3273542" y="176281"/>
            <a:ext cx="3181317" cy="369332"/>
          </a:xfrm>
          <a:prstGeom prst="rect">
            <a:avLst/>
          </a:prstGeom>
          <a:noFill/>
        </p:spPr>
        <p:txBody>
          <a:bodyPr wrap="none" rtlCol="0">
            <a:spAutoFit/>
          </a:bodyPr>
          <a:lstStyle/>
          <a:p>
            <a:r>
              <a:rPr lang="en-US" dirty="0" smtClean="0"/>
              <a:t>A consistent literal hermeneutic</a:t>
            </a:r>
            <a:endParaRPr lang="en-US" dirty="0"/>
          </a:p>
        </p:txBody>
      </p:sp>
      <p:sp>
        <p:nvSpPr>
          <p:cNvPr id="43" name="TextBox 42"/>
          <p:cNvSpPr txBox="1"/>
          <p:nvPr/>
        </p:nvSpPr>
        <p:spPr>
          <a:xfrm>
            <a:off x="2990069" y="3461241"/>
            <a:ext cx="3891059" cy="369332"/>
          </a:xfrm>
          <a:prstGeom prst="rect">
            <a:avLst/>
          </a:prstGeom>
          <a:noFill/>
        </p:spPr>
        <p:txBody>
          <a:bodyPr wrap="none" rtlCol="0">
            <a:spAutoFit/>
          </a:bodyPr>
          <a:lstStyle/>
          <a:p>
            <a:r>
              <a:rPr lang="en-US" dirty="0" smtClean="0"/>
              <a:t>An inconsistent allegorical hermeneutic</a:t>
            </a:r>
            <a:endParaRPr lang="en-US" dirty="0"/>
          </a:p>
        </p:txBody>
      </p:sp>
      <p:sp>
        <p:nvSpPr>
          <p:cNvPr id="44" name="TextBox 43"/>
          <p:cNvSpPr txBox="1">
            <a:spLocks/>
          </p:cNvSpPr>
          <p:nvPr/>
        </p:nvSpPr>
        <p:spPr>
          <a:xfrm>
            <a:off x="1875007" y="248975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5" name="TextBox 44"/>
          <p:cNvSpPr txBox="1">
            <a:spLocks/>
          </p:cNvSpPr>
          <p:nvPr/>
        </p:nvSpPr>
        <p:spPr>
          <a:xfrm>
            <a:off x="4285597" y="267989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6" name="TextBox 45"/>
          <p:cNvSpPr txBox="1">
            <a:spLocks/>
          </p:cNvSpPr>
          <p:nvPr/>
        </p:nvSpPr>
        <p:spPr>
          <a:xfrm>
            <a:off x="6352089" y="2510105"/>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7" name="TextBox 46"/>
          <p:cNvSpPr txBox="1">
            <a:spLocks/>
          </p:cNvSpPr>
          <p:nvPr/>
        </p:nvSpPr>
        <p:spPr>
          <a:xfrm>
            <a:off x="8480862" y="2690488"/>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Israel</a:t>
            </a:r>
            <a:endParaRPr lang="en-US" sz="1200" b="1" dirty="0"/>
          </a:p>
        </p:txBody>
      </p:sp>
      <p:sp>
        <p:nvSpPr>
          <p:cNvPr id="49" name="TextBox 48"/>
          <p:cNvSpPr txBox="1">
            <a:spLocks/>
          </p:cNvSpPr>
          <p:nvPr/>
        </p:nvSpPr>
        <p:spPr>
          <a:xfrm>
            <a:off x="4285597" y="442107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All Mankind</a:t>
            </a:r>
            <a:endParaRPr lang="en-US" sz="1200" b="1" dirty="0"/>
          </a:p>
        </p:txBody>
      </p:sp>
      <p:sp>
        <p:nvSpPr>
          <p:cNvPr id="50" name="TextBox 49"/>
          <p:cNvSpPr txBox="1">
            <a:spLocks/>
          </p:cNvSpPr>
          <p:nvPr/>
        </p:nvSpPr>
        <p:spPr>
          <a:xfrm>
            <a:off x="6405685" y="4421071"/>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Spiritual Israel</a:t>
            </a:r>
            <a:endParaRPr lang="en-US" sz="1200" b="1" dirty="0"/>
          </a:p>
        </p:txBody>
      </p:sp>
      <p:cxnSp>
        <p:nvCxnSpPr>
          <p:cNvPr id="59" name="Straight Arrow Connector 58"/>
          <p:cNvCxnSpPr/>
          <p:nvPr/>
        </p:nvCxnSpPr>
        <p:spPr>
          <a:xfrm>
            <a:off x="4016522" y="4701740"/>
            <a:ext cx="5314590" cy="0"/>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V="1">
            <a:off x="2767071" y="4710400"/>
            <a:ext cx="1269909" cy="1211577"/>
          </a:xfrm>
          <a:prstGeom prst="line">
            <a:avLst/>
          </a:prstGeom>
          <a:ln w="76200" cmpd="sng">
            <a:solidFill>
              <a:srgbClr val="008000"/>
            </a:solidFill>
          </a:ln>
        </p:spPr>
        <p:style>
          <a:lnRef idx="2">
            <a:schemeClr val="accent1"/>
          </a:lnRef>
          <a:fillRef idx="0">
            <a:schemeClr val="accent1"/>
          </a:fillRef>
          <a:effectRef idx="1">
            <a:schemeClr val="accent1"/>
          </a:effectRef>
          <a:fontRef idx="minor">
            <a:schemeClr val="tx1"/>
          </a:fontRef>
        </p:style>
      </p:cxnSp>
      <p:sp>
        <p:nvSpPr>
          <p:cNvPr id="51" name="TextBox 50"/>
          <p:cNvSpPr txBox="1">
            <a:spLocks/>
          </p:cNvSpPr>
          <p:nvPr/>
        </p:nvSpPr>
        <p:spPr>
          <a:xfrm>
            <a:off x="8266389" y="4129461"/>
            <a:ext cx="111506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Spiritual</a:t>
            </a:r>
          </a:p>
          <a:p>
            <a:pPr algn="ctr"/>
            <a:r>
              <a:rPr lang="en-US" sz="1200" b="1" dirty="0" smtClean="0"/>
              <a:t>Restoration</a:t>
            </a:r>
            <a:endParaRPr lang="en-US" sz="1200" b="1" dirty="0"/>
          </a:p>
        </p:txBody>
      </p:sp>
      <p:sp>
        <p:nvSpPr>
          <p:cNvPr id="73" name="Up Arrow 72"/>
          <p:cNvSpPr/>
          <p:nvPr/>
        </p:nvSpPr>
        <p:spPr>
          <a:xfrm>
            <a:off x="5151765" y="4771182"/>
            <a:ext cx="1438414" cy="1136939"/>
          </a:xfrm>
          <a:prstGeom prst="upArrow">
            <a:avLst>
              <a:gd name="adj1" fmla="val 50000"/>
              <a:gd name="adj2" fmla="val 46676"/>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74" name="TextBox 73"/>
          <p:cNvSpPr txBox="1"/>
          <p:nvPr/>
        </p:nvSpPr>
        <p:spPr>
          <a:xfrm>
            <a:off x="5461826" y="5566843"/>
            <a:ext cx="849662" cy="369332"/>
          </a:xfrm>
          <a:prstGeom prst="rect">
            <a:avLst/>
          </a:prstGeom>
          <a:noFill/>
        </p:spPr>
        <p:txBody>
          <a:bodyPr wrap="none" rtlCol="0">
            <a:spAutoFit/>
          </a:bodyPr>
          <a:lstStyle/>
          <a:p>
            <a:r>
              <a:rPr lang="en-US" dirty="0" smtClean="0"/>
              <a:t>Church</a:t>
            </a:r>
            <a:endParaRPr lang="en-US" dirty="0"/>
          </a:p>
        </p:txBody>
      </p:sp>
      <p:cxnSp>
        <p:nvCxnSpPr>
          <p:cNvPr id="55" name="Straight Arrow Connector 54"/>
          <p:cNvCxnSpPr/>
          <p:nvPr/>
        </p:nvCxnSpPr>
        <p:spPr>
          <a:xfrm flipV="1">
            <a:off x="5833021" y="4129461"/>
            <a:ext cx="2433368" cy="545036"/>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5833021" y="4553461"/>
            <a:ext cx="2433368" cy="121035"/>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V="1">
            <a:off x="5853479" y="3715679"/>
            <a:ext cx="1787596" cy="967477"/>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a:off x="2767071" y="4674495"/>
            <a:ext cx="3065950" cy="1264671"/>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5833021" y="4683155"/>
            <a:ext cx="1136311" cy="1108123"/>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endCxn id="51" idx="1"/>
          </p:cNvCxnSpPr>
          <p:nvPr/>
        </p:nvCxnSpPr>
        <p:spPr>
          <a:xfrm flipV="1">
            <a:off x="5853479" y="4360288"/>
            <a:ext cx="2412910" cy="314209"/>
          </a:xfrm>
          <a:prstGeom prst="straightConnector1">
            <a:avLst/>
          </a:prstGeom>
          <a:ln w="762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85" name="TextBox 84"/>
          <p:cNvSpPr txBox="1">
            <a:spLocks/>
          </p:cNvSpPr>
          <p:nvPr/>
        </p:nvSpPr>
        <p:spPr>
          <a:xfrm>
            <a:off x="5338483" y="4066400"/>
            <a:ext cx="1178223" cy="646319"/>
          </a:xfrm>
          <a:prstGeom prst="rect">
            <a:avLst/>
          </a:prstGeom>
          <a:noFill/>
          <a:ln w="19050" cmpd="sng">
            <a:solidFill>
              <a:schemeClr val="tx1"/>
            </a:solidFill>
          </a:ln>
        </p:spPr>
        <p:txBody>
          <a:bodyPr wrap="square" lIns="91427" tIns="45714" rIns="91427" bIns="45714" rtlCol="0">
            <a:spAutoFit/>
          </a:bodyPr>
          <a:lstStyle/>
          <a:p>
            <a:pPr algn="ctr"/>
            <a:r>
              <a:rPr lang="en-US" b="1" dirty="0" smtClean="0"/>
              <a:t>KINGDOM NOW</a:t>
            </a:r>
            <a:endParaRPr lang="en-US" b="1" dirty="0"/>
          </a:p>
        </p:txBody>
      </p:sp>
    </p:spTree>
    <p:extLst>
      <p:ext uri="{BB962C8B-B14F-4D97-AF65-F5344CB8AC3E}">
        <p14:creationId xmlns:p14="http://schemas.microsoft.com/office/powerpoint/2010/main" val="133826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Changing the Lowest Common Denominator = Arrogance</a:t>
            </a:r>
            <a:endParaRPr lang="en-US" dirty="0"/>
          </a:p>
        </p:txBody>
      </p:sp>
      <p:sp>
        <p:nvSpPr>
          <p:cNvPr id="3" name="Content Placeholder 2"/>
          <p:cNvSpPr>
            <a:spLocks noGrp="1"/>
          </p:cNvSpPr>
          <p:nvPr>
            <p:ph idx="1"/>
          </p:nvPr>
        </p:nvSpPr>
        <p:spPr/>
        <p:txBody>
          <a:bodyPr>
            <a:normAutofit fontScale="92500"/>
          </a:bodyPr>
          <a:lstStyle/>
          <a:p>
            <a:r>
              <a:rPr lang="en-US" dirty="0" smtClean="0"/>
              <a:t>If you change what God meant when He called a specific nation His Own- you can do anything with the Biblical Narrative.</a:t>
            </a:r>
          </a:p>
          <a:p>
            <a:r>
              <a:rPr lang="en-US" dirty="0" smtClean="0"/>
              <a:t>Mennonite; Amish; Jehovah’s Witness; Mormon; Common Denominations; Church of Christ; Baptist; Reformed; </a:t>
            </a:r>
            <a:r>
              <a:rPr lang="en-US" dirty="0" err="1" smtClean="0"/>
              <a:t>Charasmatic</a:t>
            </a:r>
            <a:endParaRPr lang="en-US" dirty="0" smtClean="0"/>
          </a:p>
          <a:p>
            <a:r>
              <a:rPr lang="en-US" dirty="0" smtClean="0"/>
              <a:t>Take care when you deal with the Lord’s wife</a:t>
            </a:r>
          </a:p>
          <a:p>
            <a:r>
              <a:rPr lang="en-US" dirty="0" smtClean="0"/>
              <a:t>Prov. 6:34 For </a:t>
            </a:r>
            <a:r>
              <a:rPr lang="en-US" dirty="0"/>
              <a:t>jealousy arouses a husband's fury, and he will show no mercy when he takes revenge.</a:t>
            </a:r>
          </a:p>
        </p:txBody>
      </p:sp>
    </p:spTree>
    <p:extLst>
      <p:ext uri="{BB962C8B-B14F-4D97-AF65-F5344CB8AC3E}">
        <p14:creationId xmlns:p14="http://schemas.microsoft.com/office/powerpoint/2010/main" val="1997773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310606"/>
            <a:ext cx="8641080" cy="1143000"/>
          </a:xfrm>
        </p:spPr>
        <p:txBody>
          <a:bodyPr>
            <a:normAutofit/>
          </a:bodyPr>
          <a:lstStyle/>
          <a:p>
            <a:r>
              <a:rPr lang="en-US" sz="3200" u="sng" dirty="0" smtClean="0"/>
              <a:t>Hermeneutical Value of God’s Word</a:t>
            </a:r>
            <a:endParaRPr lang="en-US" sz="3200"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41834044"/>
              </p:ext>
            </p:extLst>
          </p:nvPr>
        </p:nvGraphicFramePr>
        <p:xfrm>
          <a:off x="479425" y="632610"/>
          <a:ext cx="8642350" cy="5984239"/>
        </p:xfrm>
        <a:graphic>
          <a:graphicData uri="http://schemas.openxmlformats.org/drawingml/2006/table">
            <a:tbl>
              <a:tblPr firstRow="1" bandRow="1">
                <a:tableStyleId>{5940675A-B579-460E-94D1-54222C63F5DA}</a:tableStyleId>
              </a:tblPr>
              <a:tblGrid>
                <a:gridCol w="4321175"/>
                <a:gridCol w="4321175"/>
              </a:tblGrid>
              <a:tr h="370840">
                <a:tc>
                  <a:txBody>
                    <a:bodyPr/>
                    <a:lstStyle/>
                    <a:p>
                      <a:pPr>
                        <a:lnSpc>
                          <a:spcPct val="90000"/>
                        </a:lnSpc>
                      </a:pPr>
                      <a:r>
                        <a:rPr lang="en-US" dirty="0" smtClean="0"/>
                        <a:t>How</a:t>
                      </a:r>
                      <a:r>
                        <a:rPr lang="en-US" baseline="0" dirty="0" smtClean="0"/>
                        <a:t> God perceives His own words:</a:t>
                      </a:r>
                      <a:endParaRPr lang="en-US" dirty="0"/>
                    </a:p>
                  </a:txBody>
                  <a:tcPr/>
                </a:tc>
                <a:tc>
                  <a:txBody>
                    <a:bodyPr/>
                    <a:lstStyle/>
                    <a:p>
                      <a:pPr>
                        <a:lnSpc>
                          <a:spcPct val="90000"/>
                        </a:lnSpc>
                      </a:pPr>
                      <a:r>
                        <a:rPr lang="en-US" dirty="0" smtClean="0"/>
                        <a:t>Ex. 20:22, Is.</a:t>
                      </a:r>
                      <a:r>
                        <a:rPr lang="en-US" baseline="0" dirty="0" smtClean="0"/>
                        <a:t> 45:23-25, 55:11, Zech. 1:1-6, Mt. 5:17-18, Mt. 24:35</a:t>
                      </a:r>
                      <a:endParaRPr lang="en-US" dirty="0"/>
                    </a:p>
                  </a:txBody>
                  <a:tcPr/>
                </a:tc>
              </a:tr>
              <a:tr h="370840">
                <a:tc>
                  <a:txBody>
                    <a:bodyPr/>
                    <a:lstStyle/>
                    <a:p>
                      <a:pPr>
                        <a:lnSpc>
                          <a:spcPct val="90000"/>
                        </a:lnSpc>
                      </a:pPr>
                      <a:r>
                        <a:rPr lang="en-US" dirty="0" smtClean="0"/>
                        <a:t>How men perceive God’s words: </a:t>
                      </a:r>
                      <a:r>
                        <a:rPr lang="en-US" u="sng" dirty="0" smtClean="0"/>
                        <a:t>His Voice</a:t>
                      </a:r>
                    </a:p>
                  </a:txBody>
                  <a:tcPr/>
                </a:tc>
                <a:tc>
                  <a:txBody>
                    <a:bodyPr/>
                    <a:lstStyle/>
                    <a:p>
                      <a:pPr>
                        <a:lnSpc>
                          <a:spcPct val="90000"/>
                        </a:lnSpc>
                      </a:pPr>
                      <a:r>
                        <a:rPr lang="en-US" dirty="0" smtClean="0"/>
                        <a:t>2 Chron. 36:15-21,</a:t>
                      </a:r>
                      <a:r>
                        <a:rPr lang="en-US" baseline="0" dirty="0" smtClean="0"/>
                        <a:t> Dan. 9:11-19, </a:t>
                      </a:r>
                      <a:r>
                        <a:rPr lang="en-US" dirty="0" smtClean="0"/>
                        <a:t>Jb.</a:t>
                      </a:r>
                      <a:r>
                        <a:rPr lang="en-US" baseline="0" dirty="0" smtClean="0"/>
                        <a:t> 42:2, Psalm 119, Lam. 2:17</a:t>
                      </a:r>
                      <a:endParaRPr lang="en-US" dirty="0"/>
                    </a:p>
                  </a:txBody>
                  <a:tcPr/>
                </a:tc>
              </a:tr>
              <a:tr h="370840">
                <a:tc>
                  <a:txBody>
                    <a:bodyPr/>
                    <a:lstStyle/>
                    <a:p>
                      <a:pPr>
                        <a:lnSpc>
                          <a:spcPct val="90000"/>
                        </a:lnSpc>
                      </a:pPr>
                      <a:r>
                        <a:rPr lang="en-US" dirty="0" smtClean="0"/>
                        <a:t>NT</a:t>
                      </a:r>
                      <a:r>
                        <a:rPr lang="en-US" baseline="0" dirty="0" smtClean="0"/>
                        <a:t> exhortation to understand the OT</a:t>
                      </a:r>
                      <a:endParaRPr lang="en-US" dirty="0" smtClean="0"/>
                    </a:p>
                  </a:txBody>
                  <a:tcPr/>
                </a:tc>
                <a:tc>
                  <a:txBody>
                    <a:bodyPr/>
                    <a:lstStyle/>
                    <a:p>
                      <a:pPr>
                        <a:lnSpc>
                          <a:spcPct val="90000"/>
                        </a:lnSpc>
                      </a:pPr>
                      <a:r>
                        <a:rPr lang="en-US" dirty="0" smtClean="0"/>
                        <a:t>Mt. 1:1, </a:t>
                      </a:r>
                      <a:r>
                        <a:rPr lang="en-US" dirty="0" err="1" smtClean="0"/>
                        <a:t>Lk</a:t>
                      </a:r>
                      <a:r>
                        <a:rPr lang="en-US" dirty="0" smtClean="0"/>
                        <a:t>. 24:26-26; 44, Rom. 1:1-6, 15:4, 16:25, Titus 1:1-3 2</a:t>
                      </a:r>
                      <a:r>
                        <a:rPr lang="en-US" baseline="0" dirty="0" smtClean="0"/>
                        <a:t> Pt. 3:2, Jude 3</a:t>
                      </a:r>
                      <a:endParaRPr lang="en-US" dirty="0"/>
                    </a:p>
                  </a:txBody>
                  <a:tcPr/>
                </a:tc>
              </a:tr>
              <a:tr h="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endParaRPr lang="en-US" dirty="0" smtClean="0"/>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endParaRPr lang="en-US" dirty="0" smtClean="0"/>
                    </a:p>
                  </a:txBody>
                  <a:tcPr/>
                </a:tc>
              </a:tr>
              <a:tr h="37084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Inspired by Spirit</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Uninspired by Spirit</a:t>
                      </a:r>
                    </a:p>
                  </a:txBody>
                  <a:tcPr/>
                </a:tc>
              </a:tr>
              <a:tr h="37084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Infallible</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Fallible</a:t>
                      </a:r>
                    </a:p>
                  </a:txBody>
                  <a:tcPr/>
                </a:tc>
              </a:tr>
              <a:tr h="370840">
                <a:tc>
                  <a:txBody>
                    <a:bodyPr/>
                    <a:lstStyle/>
                    <a:p>
                      <a:pPr>
                        <a:lnSpc>
                          <a:spcPct val="90000"/>
                        </a:lnSpc>
                      </a:pPr>
                      <a:r>
                        <a:rPr lang="en-US" dirty="0" smtClean="0"/>
                        <a:t>Literal </a:t>
                      </a:r>
                    </a:p>
                  </a:txBody>
                  <a:tcPr/>
                </a:tc>
                <a:tc>
                  <a:txBody>
                    <a:bodyPr/>
                    <a:lstStyle/>
                    <a:p>
                      <a:pPr>
                        <a:lnSpc>
                          <a:spcPct val="90000"/>
                        </a:lnSpc>
                      </a:pPr>
                      <a:r>
                        <a:rPr lang="en-US" dirty="0" smtClean="0"/>
                        <a:t>Allegorical</a:t>
                      </a:r>
                      <a:endParaRPr lang="en-US" dirty="0"/>
                    </a:p>
                  </a:txBody>
                  <a:tcPr/>
                </a:tc>
              </a:tr>
              <a:tr h="370840">
                <a:tc>
                  <a:txBody>
                    <a:bodyPr/>
                    <a:lstStyle/>
                    <a:p>
                      <a:pPr>
                        <a:lnSpc>
                          <a:spcPct val="90000"/>
                        </a:lnSpc>
                      </a:pPr>
                      <a:r>
                        <a:rPr lang="en-US" dirty="0" smtClean="0"/>
                        <a:t>A True Story</a:t>
                      </a:r>
                    </a:p>
                  </a:txBody>
                  <a:tcPr/>
                </a:tc>
                <a:tc>
                  <a:txBody>
                    <a:bodyPr/>
                    <a:lstStyle/>
                    <a:p>
                      <a:pPr>
                        <a:lnSpc>
                          <a:spcPct val="90000"/>
                        </a:lnSpc>
                      </a:pPr>
                      <a:r>
                        <a:rPr lang="en-US" dirty="0" smtClean="0"/>
                        <a:t>A</a:t>
                      </a:r>
                      <a:r>
                        <a:rPr lang="en-US" baseline="0" dirty="0" smtClean="0"/>
                        <a:t> Poetic, yet mostly untrue, story</a:t>
                      </a:r>
                      <a:endParaRPr lang="en-US" dirty="0"/>
                    </a:p>
                  </a:txBody>
                  <a:tcPr/>
                </a:tc>
              </a:tr>
              <a:tr h="370840">
                <a:tc>
                  <a:txBody>
                    <a:bodyPr/>
                    <a:lstStyle/>
                    <a:p>
                      <a:pPr>
                        <a:lnSpc>
                          <a:spcPct val="90000"/>
                        </a:lnSpc>
                      </a:pPr>
                      <a:r>
                        <a:rPr lang="en-US" dirty="0" smtClean="0"/>
                        <a:t>A Detailed Historical</a:t>
                      </a:r>
                      <a:r>
                        <a:rPr lang="en-US" baseline="0" dirty="0" smtClean="0"/>
                        <a:t> Account</a:t>
                      </a:r>
                      <a:endParaRPr lang="en-US" dirty="0" smtClean="0"/>
                    </a:p>
                  </a:txBody>
                  <a:tcPr/>
                </a:tc>
                <a:tc>
                  <a:txBody>
                    <a:bodyPr/>
                    <a:lstStyle/>
                    <a:p>
                      <a:pPr>
                        <a:lnSpc>
                          <a:spcPct val="90000"/>
                        </a:lnSpc>
                      </a:pPr>
                      <a:r>
                        <a:rPr lang="en-US" dirty="0" smtClean="0"/>
                        <a:t>An Archaic,</a:t>
                      </a:r>
                      <a:r>
                        <a:rPr lang="en-US" baseline="0" dirty="0" smtClean="0"/>
                        <a:t> Unscientific </a:t>
                      </a:r>
                      <a:r>
                        <a:rPr lang="en-US" dirty="0" smtClean="0"/>
                        <a:t>Text</a:t>
                      </a:r>
                      <a:endParaRPr lang="en-US" dirty="0"/>
                    </a:p>
                  </a:txBody>
                  <a:tcPr/>
                </a:tc>
              </a:tr>
              <a:tr h="0">
                <a:tc>
                  <a:txBody>
                    <a:bodyPr/>
                    <a:lstStyle/>
                    <a:p>
                      <a:pPr>
                        <a:lnSpc>
                          <a:spcPct val="90000"/>
                        </a:lnSpc>
                      </a:pPr>
                      <a:endParaRPr lang="en-US" sz="800" dirty="0" smtClean="0"/>
                    </a:p>
                  </a:txBody>
                  <a:tcPr/>
                </a:tc>
                <a:tc>
                  <a:txBody>
                    <a:bodyPr/>
                    <a:lstStyle/>
                    <a:p>
                      <a:pPr>
                        <a:lnSpc>
                          <a:spcPct val="90000"/>
                        </a:lnSpc>
                      </a:pPr>
                      <a:endParaRPr lang="en-US" dirty="0"/>
                    </a:p>
                  </a:txBody>
                  <a:tcPr/>
                </a:tc>
              </a:tr>
              <a:tr h="370840">
                <a:tc>
                  <a:txBody>
                    <a:bodyPr/>
                    <a:lstStyle/>
                    <a:p>
                      <a:pPr>
                        <a:lnSpc>
                          <a:spcPct val="90000"/>
                        </a:lnSpc>
                      </a:pPr>
                      <a:r>
                        <a:rPr lang="en-US" dirty="0" smtClean="0"/>
                        <a:t>Characters:</a:t>
                      </a:r>
                    </a:p>
                  </a:txBody>
                  <a:tcPr/>
                </a:tc>
                <a:tc>
                  <a:txBody>
                    <a:bodyPr/>
                    <a:lstStyle/>
                    <a:p>
                      <a:pPr>
                        <a:lnSpc>
                          <a:spcPct val="90000"/>
                        </a:lnSpc>
                      </a:pPr>
                      <a:r>
                        <a:rPr lang="en-US" dirty="0" smtClean="0"/>
                        <a:t>The</a:t>
                      </a:r>
                      <a:r>
                        <a:rPr lang="en-US" baseline="0" dirty="0" smtClean="0"/>
                        <a:t> Creator God</a:t>
                      </a:r>
                      <a:r>
                        <a:rPr lang="en-US" dirty="0" smtClean="0"/>
                        <a:t>, Animals, Adam and Eve (Man), Angels, Demons, Jew,</a:t>
                      </a:r>
                      <a:r>
                        <a:rPr lang="en-US" baseline="0" dirty="0" smtClean="0"/>
                        <a:t> Gentile</a:t>
                      </a:r>
                      <a:endParaRPr lang="en-US" dirty="0"/>
                    </a:p>
                  </a:txBody>
                  <a:tcPr/>
                </a:tc>
              </a:tr>
              <a:tr h="370840">
                <a:tc>
                  <a:txBody>
                    <a:bodyPr/>
                    <a:lstStyle/>
                    <a:p>
                      <a:pPr>
                        <a:lnSpc>
                          <a:spcPct val="90000"/>
                        </a:lnSpc>
                      </a:pPr>
                      <a:r>
                        <a:rPr lang="en-US" dirty="0" smtClean="0"/>
                        <a:t>Setting:</a:t>
                      </a:r>
                    </a:p>
                  </a:txBody>
                  <a:tcPr/>
                </a:tc>
                <a:tc>
                  <a:txBody>
                    <a:bodyPr/>
                    <a:lstStyle/>
                    <a:p>
                      <a:pPr>
                        <a:lnSpc>
                          <a:spcPct val="90000"/>
                        </a:lnSpc>
                      </a:pPr>
                      <a:r>
                        <a:rPr lang="en-US" dirty="0" smtClean="0"/>
                        <a:t>Heavens and Earth </a:t>
                      </a:r>
                      <a:endParaRPr lang="en-US" dirty="0"/>
                    </a:p>
                  </a:txBody>
                  <a:tcPr/>
                </a:tc>
              </a:tr>
              <a:tr h="370840">
                <a:tc>
                  <a:txBody>
                    <a:bodyPr/>
                    <a:lstStyle/>
                    <a:p>
                      <a:pPr>
                        <a:lnSpc>
                          <a:spcPct val="90000"/>
                        </a:lnSpc>
                      </a:pPr>
                      <a:r>
                        <a:rPr lang="en-US" dirty="0" smtClean="0"/>
                        <a:t>Format:</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Introduction,</a:t>
                      </a:r>
                      <a:r>
                        <a:rPr lang="en-US" baseline="0" dirty="0" smtClean="0"/>
                        <a:t> Body, Climax, Conclusion</a:t>
                      </a:r>
                      <a:endParaRPr lang="en-US" dirty="0" smtClean="0"/>
                    </a:p>
                  </a:txBody>
                  <a:tcPr/>
                </a:tc>
              </a:tr>
              <a:tr h="370840">
                <a:tc>
                  <a:txBody>
                    <a:bodyPr/>
                    <a:lstStyle/>
                    <a:p>
                      <a:pPr>
                        <a:lnSpc>
                          <a:spcPct val="90000"/>
                        </a:lnSpc>
                      </a:pPr>
                      <a:r>
                        <a:rPr lang="en-US" dirty="0" smtClean="0"/>
                        <a:t>Author:</a:t>
                      </a:r>
                    </a:p>
                  </a:txBody>
                  <a:tcPr/>
                </a:tc>
                <a:tc>
                  <a:txBody>
                    <a:bodyPr/>
                    <a:lstStyle/>
                    <a:p>
                      <a:pPr>
                        <a:lnSpc>
                          <a:spcPct val="90000"/>
                        </a:lnSpc>
                      </a:pPr>
                      <a:r>
                        <a:rPr lang="en-US" dirty="0" smtClean="0"/>
                        <a:t>The Creator of the Heavens</a:t>
                      </a:r>
                      <a:r>
                        <a:rPr lang="en-US" baseline="0" dirty="0" smtClean="0"/>
                        <a:t> and Earth</a:t>
                      </a:r>
                      <a:endParaRPr lang="en-US" dirty="0"/>
                    </a:p>
                  </a:txBody>
                  <a:tcPr/>
                </a:tc>
              </a:tr>
            </a:tbl>
          </a:graphicData>
        </a:graphic>
      </p:graphicFrame>
    </p:spTree>
    <p:extLst>
      <p:ext uri="{BB962C8B-B14F-4D97-AF65-F5344CB8AC3E}">
        <p14:creationId xmlns:p14="http://schemas.microsoft.com/office/powerpoint/2010/main" val="2220878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274638"/>
            <a:ext cx="8641080" cy="2328862"/>
          </a:xfrm>
        </p:spPr>
        <p:txBody>
          <a:bodyPr>
            <a:normAutofit fontScale="90000"/>
          </a:bodyPr>
          <a:lstStyle/>
          <a:p>
            <a:r>
              <a:rPr lang="en-US" dirty="0" smtClean="0"/>
              <a:t>To see things the way God does we must keep His own character in order. i.e. We must not contradict who He is with our method of interpretation.</a:t>
            </a:r>
            <a:endParaRPr lang="en-US" dirty="0"/>
          </a:p>
        </p:txBody>
      </p:sp>
      <p:sp>
        <p:nvSpPr>
          <p:cNvPr id="4" name="Title 1"/>
          <p:cNvSpPr txBox="1">
            <a:spLocks/>
          </p:cNvSpPr>
          <p:nvPr/>
        </p:nvSpPr>
        <p:spPr>
          <a:xfrm>
            <a:off x="480060" y="2976398"/>
            <a:ext cx="8641080" cy="3649662"/>
          </a:xfrm>
          <a:prstGeom prst="rect">
            <a:avLst/>
          </a:prstGeom>
        </p:spPr>
        <p:txBody>
          <a:bodyPr vert="horz" lIns="91427" tIns="45714" rIns="91427" bIns="45714" rtlCol="0" anchor="ctr">
            <a:normAutofit fontScale="97500"/>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2400" dirty="0"/>
              <a:t>Num. 23:19 "God is not a man, that He should lie, Nor a son of man, that He should repent; Has He said, and will He not do it? Or has He spoken, and will He not make it good</a:t>
            </a:r>
            <a:r>
              <a:rPr lang="en-US" sz="2400" dirty="0" smtClean="0"/>
              <a:t>?</a:t>
            </a:r>
          </a:p>
          <a:p>
            <a:endParaRPr lang="en-US" sz="2400" dirty="0"/>
          </a:p>
          <a:p>
            <a:r>
              <a:rPr lang="en-US" sz="2400" dirty="0" smtClean="0"/>
              <a:t>Mal. 3:</a:t>
            </a:r>
            <a:r>
              <a:rPr lang="en-US" sz="2400" dirty="0"/>
              <a:t>6 "For I, the LORD, do not change; therefore you, O sons of Jacob, are not consumed.</a:t>
            </a:r>
            <a:endParaRPr lang="en-US" sz="2400" dirty="0" smtClean="0"/>
          </a:p>
          <a:p>
            <a:endParaRPr lang="en-US" sz="2400" dirty="0"/>
          </a:p>
          <a:p>
            <a:r>
              <a:rPr lang="en-US" sz="2400" dirty="0" err="1"/>
              <a:t>Hb</a:t>
            </a:r>
            <a:r>
              <a:rPr lang="en-US" sz="2400" dirty="0"/>
              <a:t>. 13:8 </a:t>
            </a:r>
            <a:r>
              <a:rPr lang="en-US" sz="2400" dirty="0" smtClean="0"/>
              <a:t>Jesus Christ is the same yesterday, today and forever.</a:t>
            </a:r>
            <a:endParaRPr lang="en-US" sz="2400" dirty="0"/>
          </a:p>
          <a:p>
            <a:endParaRPr lang="en-US" sz="2400" dirty="0" smtClean="0"/>
          </a:p>
          <a:p>
            <a:r>
              <a:rPr lang="en-US" sz="2400" dirty="0" smtClean="0"/>
              <a:t>   </a:t>
            </a:r>
            <a:endParaRPr lang="en-US" sz="2400" dirty="0"/>
          </a:p>
        </p:txBody>
      </p:sp>
    </p:spTree>
    <p:extLst>
      <p:ext uri="{BB962C8B-B14F-4D97-AF65-F5344CB8AC3E}">
        <p14:creationId xmlns:p14="http://schemas.microsoft.com/office/powerpoint/2010/main" val="2610380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219978"/>
            <a:ext cx="8641080" cy="1008715"/>
          </a:xfrm>
        </p:spPr>
        <p:txBody>
          <a:bodyPr>
            <a:normAutofit fontScale="90000"/>
          </a:bodyPr>
          <a:lstStyle/>
          <a:p>
            <a:r>
              <a:rPr lang="en-US" u="sng" dirty="0" smtClean="0"/>
              <a:t>Letting God’s Sentences Stand: Creation</a:t>
            </a:r>
            <a:endParaRPr lang="en-US"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5312"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7" name="TextBox 6"/>
          <p:cNvSpPr txBox="1"/>
          <p:nvPr/>
        </p:nvSpPr>
        <p:spPr>
          <a:xfrm>
            <a:off x="9069213" y="2810135"/>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3026677"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3039507"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3573483" y="3012531"/>
            <a:ext cx="905232" cy="446116"/>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3:17-18</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1:31</a:t>
            </a:r>
            <a:endParaRPr lang="en-US" sz="1200" b="1" dirty="0"/>
          </a:p>
        </p:txBody>
      </p:sp>
      <p:sp>
        <p:nvSpPr>
          <p:cNvPr id="26" name="TextBox 25"/>
          <p:cNvSpPr txBox="1">
            <a:spLocks/>
          </p:cNvSpPr>
          <p:nvPr/>
        </p:nvSpPr>
        <p:spPr>
          <a:xfrm>
            <a:off x="3134880"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70909" y="2658816"/>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PERFECTION</a:t>
            </a:r>
            <a:endParaRPr lang="en-US" sz="1200" b="1" dirty="0"/>
          </a:p>
        </p:txBody>
      </p:sp>
      <p:cxnSp>
        <p:nvCxnSpPr>
          <p:cNvPr id="29" name="Straight Arrow Connector 28"/>
          <p:cNvCxnSpPr/>
          <p:nvPr/>
        </p:nvCxnSpPr>
        <p:spPr>
          <a:xfrm flipV="1">
            <a:off x="2064050" y="2782927"/>
            <a:ext cx="968351"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65:17</a:t>
            </a:r>
            <a:endParaRPr lang="en-US" sz="1200" b="1" dirty="0"/>
          </a:p>
        </p:txBody>
      </p:sp>
      <p:sp>
        <p:nvSpPr>
          <p:cNvPr id="39" name="TextBox 38"/>
          <p:cNvSpPr txBox="1">
            <a:spLocks/>
          </p:cNvSpPr>
          <p:nvPr/>
        </p:nvSpPr>
        <p:spPr>
          <a:xfrm>
            <a:off x="7725987" y="3017073"/>
            <a:ext cx="718820" cy="441574"/>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Rom. 8:18-25</a:t>
            </a:r>
            <a:endParaRPr lang="en-US" sz="1200" b="1" dirty="0"/>
          </a:p>
        </p:txBody>
      </p:sp>
      <p:sp>
        <p:nvSpPr>
          <p:cNvPr id="40" name="TextBox 39"/>
          <p:cNvSpPr txBox="1">
            <a:spLocks/>
          </p:cNvSpPr>
          <p:nvPr/>
        </p:nvSpPr>
        <p:spPr>
          <a:xfrm>
            <a:off x="8554428" y="3455687"/>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Rev. 21:1</a:t>
            </a:r>
            <a:endParaRPr lang="en-US" sz="1200" b="1" dirty="0"/>
          </a:p>
        </p:txBody>
      </p:sp>
      <p:sp>
        <p:nvSpPr>
          <p:cNvPr id="41" name="TextBox 40"/>
          <p:cNvSpPr txBox="1">
            <a:spLocks/>
          </p:cNvSpPr>
          <p:nvPr/>
        </p:nvSpPr>
        <p:spPr>
          <a:xfrm>
            <a:off x="358685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61012"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46156"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Dt. 30</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98237" y="3012531"/>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72:19</a:t>
            </a:r>
            <a:endParaRPr lang="en-US" sz="1200" b="1" dirty="0"/>
          </a:p>
        </p:txBody>
      </p:sp>
      <p:sp>
        <p:nvSpPr>
          <p:cNvPr id="49" name="TextBox 48"/>
          <p:cNvSpPr txBox="1">
            <a:spLocks/>
          </p:cNvSpPr>
          <p:nvPr/>
        </p:nvSpPr>
        <p:spPr>
          <a:xfrm>
            <a:off x="4547645" y="3288714"/>
            <a:ext cx="76807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Num. 14:21</a:t>
            </a:r>
            <a:endParaRPr lang="en-US" sz="1200" b="1" dirty="0"/>
          </a:p>
        </p:txBody>
      </p:sp>
      <p:sp>
        <p:nvSpPr>
          <p:cNvPr id="50" name="TextBox 49"/>
          <p:cNvSpPr txBox="1">
            <a:spLocks/>
          </p:cNvSpPr>
          <p:nvPr/>
        </p:nvSpPr>
        <p:spPr>
          <a:xfrm>
            <a:off x="7725987" y="345287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2 Pt. 3:3-13</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TextBox 33"/>
          <p:cNvSpPr txBox="1">
            <a:spLocks/>
          </p:cNvSpPr>
          <p:nvPr/>
        </p:nvSpPr>
        <p:spPr>
          <a:xfrm>
            <a:off x="3301770" y="1348184"/>
            <a:ext cx="5868265"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How will God do what He said?</a:t>
            </a:r>
            <a:endParaRPr lang="en-US" sz="1200" b="1" dirty="0"/>
          </a:p>
        </p:txBody>
      </p:sp>
    </p:spTree>
    <p:extLst>
      <p:ext uri="{BB962C8B-B14F-4D97-AF65-F5344CB8AC3E}">
        <p14:creationId xmlns:p14="http://schemas.microsoft.com/office/powerpoint/2010/main" val="4184746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Man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219978"/>
            <a:ext cx="8641080" cy="1008715"/>
          </a:xfrm>
        </p:spPr>
        <p:txBody>
          <a:bodyPr>
            <a:normAutofit fontScale="90000"/>
          </a:bodyPr>
          <a:lstStyle/>
          <a:p>
            <a:r>
              <a:rPr lang="en-US" u="sng" dirty="0" smtClean="0"/>
              <a:t>Letting God’s Sentences Stand: Covenant</a:t>
            </a:r>
            <a:endParaRPr lang="en-US"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5312"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7" name="TextBox 6"/>
          <p:cNvSpPr txBox="1"/>
          <p:nvPr/>
        </p:nvSpPr>
        <p:spPr>
          <a:xfrm>
            <a:off x="9069213" y="2810135"/>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2318226"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2331056"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2771463" y="3012531"/>
            <a:ext cx="90523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3:16-19</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1:26-31</a:t>
            </a:r>
            <a:endParaRPr lang="en-US" sz="1200" b="1" dirty="0"/>
          </a:p>
        </p:txBody>
      </p:sp>
      <p:sp>
        <p:nvSpPr>
          <p:cNvPr id="26" name="TextBox 25"/>
          <p:cNvSpPr txBox="1">
            <a:spLocks/>
          </p:cNvSpPr>
          <p:nvPr/>
        </p:nvSpPr>
        <p:spPr>
          <a:xfrm>
            <a:off x="2426429"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04074" y="2672183"/>
            <a:ext cx="850368" cy="299511"/>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PERFECTION</a:t>
            </a:r>
            <a:endParaRPr lang="en-US" sz="1000" b="1" dirty="0"/>
          </a:p>
        </p:txBody>
      </p:sp>
      <p:cxnSp>
        <p:nvCxnSpPr>
          <p:cNvPr id="29" name="Straight Arrow Connector 28"/>
          <p:cNvCxnSpPr/>
          <p:nvPr/>
        </p:nvCxnSpPr>
        <p:spPr>
          <a:xfrm flipV="1">
            <a:off x="1863545" y="2782927"/>
            <a:ext cx="502005"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40-66</a:t>
            </a:r>
            <a:endParaRPr lang="en-US" sz="1200" b="1" dirty="0"/>
          </a:p>
        </p:txBody>
      </p:sp>
      <p:sp>
        <p:nvSpPr>
          <p:cNvPr id="39" name="TextBox 38"/>
          <p:cNvSpPr txBox="1">
            <a:spLocks/>
          </p:cNvSpPr>
          <p:nvPr/>
        </p:nvSpPr>
        <p:spPr>
          <a:xfrm>
            <a:off x="7725987" y="3431481"/>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Rom. 9-11</a:t>
            </a:r>
            <a:endParaRPr lang="en-US" sz="1200" b="1" dirty="0"/>
          </a:p>
        </p:txBody>
      </p:sp>
      <p:sp>
        <p:nvSpPr>
          <p:cNvPr id="40" name="TextBox 39"/>
          <p:cNvSpPr txBox="1">
            <a:spLocks/>
          </p:cNvSpPr>
          <p:nvPr/>
        </p:nvSpPr>
        <p:spPr>
          <a:xfrm>
            <a:off x="8554428" y="3455687"/>
            <a:ext cx="987529"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2; Mic. 4; Is. 60</a:t>
            </a:r>
            <a:endParaRPr lang="en-US" sz="1200" b="1" dirty="0"/>
          </a:p>
        </p:txBody>
      </p:sp>
      <p:sp>
        <p:nvSpPr>
          <p:cNvPr id="41" name="TextBox 40"/>
          <p:cNvSpPr txBox="1">
            <a:spLocks/>
          </p:cNvSpPr>
          <p:nvPr/>
        </p:nvSpPr>
        <p:spPr>
          <a:xfrm>
            <a:off x="278483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82004"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67148"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Ex. 20-24</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84870" y="3012531"/>
            <a:ext cx="74064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14:7</a:t>
            </a:r>
            <a:endParaRPr lang="en-US" sz="1200" b="1" dirty="0"/>
          </a:p>
        </p:txBody>
      </p:sp>
      <p:sp>
        <p:nvSpPr>
          <p:cNvPr id="49" name="TextBox 48"/>
          <p:cNvSpPr txBox="1">
            <a:spLocks/>
          </p:cNvSpPr>
          <p:nvPr/>
        </p:nvSpPr>
        <p:spPr>
          <a:xfrm>
            <a:off x="4568637" y="3288714"/>
            <a:ext cx="76807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Dt. 4:31; 30</a:t>
            </a:r>
            <a:endParaRPr lang="en-US" sz="1200" b="1" dirty="0"/>
          </a:p>
        </p:txBody>
      </p:sp>
      <p:sp>
        <p:nvSpPr>
          <p:cNvPr id="50" name="TextBox 49"/>
          <p:cNvSpPr txBox="1">
            <a:spLocks/>
          </p:cNvSpPr>
          <p:nvPr/>
        </p:nvSpPr>
        <p:spPr>
          <a:xfrm>
            <a:off x="7725987" y="3894017"/>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Acts 3:17-26</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Oval 33"/>
          <p:cNvSpPr>
            <a:spLocks noChangeAspect="1"/>
          </p:cNvSpPr>
          <p:nvPr/>
        </p:nvSpPr>
        <p:spPr>
          <a:xfrm>
            <a:off x="3719764" y="2617223"/>
            <a:ext cx="841248" cy="370148"/>
          </a:xfrm>
          <a:prstGeom prst="ellipse">
            <a:avLst/>
          </a:prstGeom>
          <a:noFill/>
          <a:ln w="3810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a:spLocks/>
          </p:cNvSpPr>
          <p:nvPr/>
        </p:nvSpPr>
        <p:spPr>
          <a:xfrm>
            <a:off x="3644657" y="2549555"/>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36" name="TextBox 35"/>
          <p:cNvSpPr txBox="1">
            <a:spLocks/>
          </p:cNvSpPr>
          <p:nvPr/>
        </p:nvSpPr>
        <p:spPr>
          <a:xfrm>
            <a:off x="3694392" y="2980715"/>
            <a:ext cx="83208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53" name="TextBox 52"/>
          <p:cNvSpPr txBox="1">
            <a:spLocks/>
          </p:cNvSpPr>
          <p:nvPr/>
        </p:nvSpPr>
        <p:spPr>
          <a:xfrm>
            <a:off x="3719764" y="3262246"/>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17</a:t>
            </a:r>
            <a:endParaRPr lang="en-US" sz="1200" b="1" dirty="0"/>
          </a:p>
        </p:txBody>
      </p:sp>
      <p:sp>
        <p:nvSpPr>
          <p:cNvPr id="54" name="TextBox 53"/>
          <p:cNvSpPr txBox="1">
            <a:spLocks/>
          </p:cNvSpPr>
          <p:nvPr/>
        </p:nvSpPr>
        <p:spPr>
          <a:xfrm>
            <a:off x="5496742" y="3735839"/>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Mic. 7:18-20</a:t>
            </a:r>
            <a:endParaRPr lang="en-US" sz="1200" b="1" dirty="0"/>
          </a:p>
        </p:txBody>
      </p:sp>
      <p:sp>
        <p:nvSpPr>
          <p:cNvPr id="55" name="TextBox 54"/>
          <p:cNvSpPr txBox="1">
            <a:spLocks/>
          </p:cNvSpPr>
          <p:nvPr/>
        </p:nvSpPr>
        <p:spPr>
          <a:xfrm>
            <a:off x="5488738" y="3268722"/>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Ez. 33-39</a:t>
            </a:r>
            <a:endParaRPr lang="en-US" sz="1200" b="1" dirty="0"/>
          </a:p>
        </p:txBody>
      </p:sp>
      <p:sp>
        <p:nvSpPr>
          <p:cNvPr id="56" name="TextBox 55"/>
          <p:cNvSpPr txBox="1">
            <a:spLocks/>
          </p:cNvSpPr>
          <p:nvPr/>
        </p:nvSpPr>
        <p:spPr>
          <a:xfrm>
            <a:off x="7731350" y="296895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Mt. 1:1; Jn. 8:56</a:t>
            </a:r>
            <a:endParaRPr lang="en-US" sz="1200" b="1" dirty="0"/>
          </a:p>
        </p:txBody>
      </p:sp>
      <p:sp>
        <p:nvSpPr>
          <p:cNvPr id="57" name="TextBox 56"/>
          <p:cNvSpPr txBox="1">
            <a:spLocks/>
          </p:cNvSpPr>
          <p:nvPr/>
        </p:nvSpPr>
        <p:spPr>
          <a:xfrm>
            <a:off x="3301770" y="1348184"/>
            <a:ext cx="5868265"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How will God do what He said?</a:t>
            </a:r>
            <a:endParaRPr lang="en-US" sz="1200" b="1" dirty="0"/>
          </a:p>
        </p:txBody>
      </p:sp>
    </p:spTree>
    <p:extLst>
      <p:ext uri="{BB962C8B-B14F-4D97-AF65-F5344CB8AC3E}">
        <p14:creationId xmlns:p14="http://schemas.microsoft.com/office/powerpoint/2010/main" val="345901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Man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219978"/>
            <a:ext cx="8641080" cy="1008715"/>
          </a:xfrm>
        </p:spPr>
        <p:txBody>
          <a:bodyPr>
            <a:normAutofit/>
          </a:bodyPr>
          <a:lstStyle/>
          <a:p>
            <a:r>
              <a:rPr lang="en-US" u="sng" dirty="0" smtClean="0"/>
              <a:t>Letting God’s Sentences Stand: Cross</a:t>
            </a:r>
            <a:endParaRPr lang="en-US"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5312"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7" name="TextBox 6"/>
          <p:cNvSpPr txBox="1"/>
          <p:nvPr/>
        </p:nvSpPr>
        <p:spPr>
          <a:xfrm>
            <a:off x="9069213" y="2810135"/>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2318226"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2331056"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2771463" y="3012531"/>
            <a:ext cx="90523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3:15</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1:26-31</a:t>
            </a:r>
            <a:endParaRPr lang="en-US" sz="1200" b="1" dirty="0"/>
          </a:p>
        </p:txBody>
      </p:sp>
      <p:sp>
        <p:nvSpPr>
          <p:cNvPr id="26" name="TextBox 25"/>
          <p:cNvSpPr txBox="1">
            <a:spLocks/>
          </p:cNvSpPr>
          <p:nvPr/>
        </p:nvSpPr>
        <p:spPr>
          <a:xfrm>
            <a:off x="2426429"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04074" y="2672183"/>
            <a:ext cx="841224" cy="299511"/>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PERFECTION</a:t>
            </a:r>
            <a:endParaRPr lang="en-US" sz="1000" b="1" dirty="0"/>
          </a:p>
        </p:txBody>
      </p:sp>
      <p:cxnSp>
        <p:nvCxnSpPr>
          <p:cNvPr id="29" name="Straight Arrow Connector 28"/>
          <p:cNvCxnSpPr/>
          <p:nvPr/>
        </p:nvCxnSpPr>
        <p:spPr>
          <a:xfrm flipV="1">
            <a:off x="1863545" y="2782927"/>
            <a:ext cx="502005"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53</a:t>
            </a:r>
            <a:endParaRPr lang="en-US" sz="1200" b="1" dirty="0"/>
          </a:p>
        </p:txBody>
      </p:sp>
      <p:sp>
        <p:nvSpPr>
          <p:cNvPr id="40" name="TextBox 39"/>
          <p:cNvSpPr txBox="1">
            <a:spLocks/>
          </p:cNvSpPr>
          <p:nvPr/>
        </p:nvSpPr>
        <p:spPr>
          <a:xfrm>
            <a:off x="8554428" y="3455687"/>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Zech. 12:10</a:t>
            </a:r>
            <a:endParaRPr lang="en-US" sz="1200" b="1" dirty="0"/>
          </a:p>
        </p:txBody>
      </p:sp>
      <p:sp>
        <p:nvSpPr>
          <p:cNvPr id="41" name="TextBox 40"/>
          <p:cNvSpPr txBox="1">
            <a:spLocks/>
          </p:cNvSpPr>
          <p:nvPr/>
        </p:nvSpPr>
        <p:spPr>
          <a:xfrm>
            <a:off x="278483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92500"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77644"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Num. 21</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84870" y="3012531"/>
            <a:ext cx="74064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22</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Oval 33"/>
          <p:cNvSpPr>
            <a:spLocks noChangeAspect="1"/>
          </p:cNvSpPr>
          <p:nvPr/>
        </p:nvSpPr>
        <p:spPr>
          <a:xfrm>
            <a:off x="3719764" y="2617223"/>
            <a:ext cx="841248" cy="370148"/>
          </a:xfrm>
          <a:prstGeom prst="ellipse">
            <a:avLst/>
          </a:prstGeom>
          <a:noFill/>
          <a:ln w="3810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a:spLocks/>
          </p:cNvSpPr>
          <p:nvPr/>
        </p:nvSpPr>
        <p:spPr>
          <a:xfrm>
            <a:off x="3644657" y="2549555"/>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36" name="TextBox 35"/>
          <p:cNvSpPr txBox="1">
            <a:spLocks/>
          </p:cNvSpPr>
          <p:nvPr/>
        </p:nvSpPr>
        <p:spPr>
          <a:xfrm>
            <a:off x="3694392" y="2980715"/>
            <a:ext cx="83208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53" name="TextBox 52"/>
          <p:cNvSpPr txBox="1">
            <a:spLocks/>
          </p:cNvSpPr>
          <p:nvPr/>
        </p:nvSpPr>
        <p:spPr>
          <a:xfrm>
            <a:off x="3719764" y="3262246"/>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22</a:t>
            </a:r>
            <a:endParaRPr lang="en-US" sz="1200" b="1" dirty="0"/>
          </a:p>
        </p:txBody>
      </p:sp>
      <p:sp>
        <p:nvSpPr>
          <p:cNvPr id="56" name="TextBox 55"/>
          <p:cNvSpPr txBox="1">
            <a:spLocks/>
          </p:cNvSpPr>
          <p:nvPr/>
        </p:nvSpPr>
        <p:spPr>
          <a:xfrm>
            <a:off x="7731350" y="296895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John 3:14-15</a:t>
            </a:r>
            <a:endParaRPr lang="en-US" sz="1200" b="1" dirty="0"/>
          </a:p>
        </p:txBody>
      </p:sp>
      <p:sp>
        <p:nvSpPr>
          <p:cNvPr id="57" name="TextBox 56"/>
          <p:cNvSpPr txBox="1">
            <a:spLocks/>
          </p:cNvSpPr>
          <p:nvPr/>
        </p:nvSpPr>
        <p:spPr>
          <a:xfrm>
            <a:off x="3301770" y="1348184"/>
            <a:ext cx="5868265"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How will God do what He said?</a:t>
            </a:r>
            <a:endParaRPr lang="en-US" sz="1200" b="1" dirty="0"/>
          </a:p>
        </p:txBody>
      </p:sp>
    </p:spTree>
    <p:extLst>
      <p:ext uri="{BB962C8B-B14F-4D97-AF65-F5344CB8AC3E}">
        <p14:creationId xmlns:p14="http://schemas.microsoft.com/office/powerpoint/2010/main" val="2078023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Man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156478"/>
            <a:ext cx="8641080" cy="1008715"/>
          </a:xfrm>
        </p:spPr>
        <p:txBody>
          <a:bodyPr>
            <a:normAutofit/>
          </a:bodyPr>
          <a:lstStyle/>
          <a:p>
            <a:r>
              <a:rPr lang="en-US" sz="3200" u="sng" dirty="0" smtClean="0"/>
              <a:t>Letting God’s Sentences Stand: Confirmation</a:t>
            </a:r>
            <a:endParaRPr lang="en-US" sz="3200"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5312"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7" name="TextBox 6"/>
          <p:cNvSpPr txBox="1"/>
          <p:nvPr/>
        </p:nvSpPr>
        <p:spPr>
          <a:xfrm>
            <a:off x="9069213" y="2810135"/>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2318226"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2331056"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2771463" y="3012531"/>
            <a:ext cx="90523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3:15</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1:26-31</a:t>
            </a:r>
            <a:endParaRPr lang="en-US" sz="1200" b="1" dirty="0"/>
          </a:p>
        </p:txBody>
      </p:sp>
      <p:sp>
        <p:nvSpPr>
          <p:cNvPr id="26" name="TextBox 25"/>
          <p:cNvSpPr txBox="1">
            <a:spLocks/>
          </p:cNvSpPr>
          <p:nvPr/>
        </p:nvSpPr>
        <p:spPr>
          <a:xfrm>
            <a:off x="2426429"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04074" y="2672183"/>
            <a:ext cx="841224" cy="299511"/>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PERFECTION</a:t>
            </a:r>
            <a:endParaRPr lang="en-US" sz="1000" b="1" dirty="0"/>
          </a:p>
        </p:txBody>
      </p:sp>
      <p:cxnSp>
        <p:nvCxnSpPr>
          <p:cNvPr id="29" name="Straight Arrow Connector 28"/>
          <p:cNvCxnSpPr/>
          <p:nvPr/>
        </p:nvCxnSpPr>
        <p:spPr>
          <a:xfrm flipV="1">
            <a:off x="1863545" y="2782927"/>
            <a:ext cx="502005"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Ez. 36:26-27</a:t>
            </a:r>
            <a:endParaRPr lang="en-US" sz="1200" b="1" dirty="0"/>
          </a:p>
        </p:txBody>
      </p:sp>
      <p:sp>
        <p:nvSpPr>
          <p:cNvPr id="40" name="TextBox 39"/>
          <p:cNvSpPr txBox="1">
            <a:spLocks/>
          </p:cNvSpPr>
          <p:nvPr/>
        </p:nvSpPr>
        <p:spPr>
          <a:xfrm>
            <a:off x="8554428" y="3455687"/>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Ez. 37:14</a:t>
            </a:r>
            <a:endParaRPr lang="en-US" sz="1200" b="1" dirty="0"/>
          </a:p>
        </p:txBody>
      </p:sp>
      <p:sp>
        <p:nvSpPr>
          <p:cNvPr id="41" name="TextBox 40"/>
          <p:cNvSpPr txBox="1">
            <a:spLocks/>
          </p:cNvSpPr>
          <p:nvPr/>
        </p:nvSpPr>
        <p:spPr>
          <a:xfrm>
            <a:off x="278483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61012"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46156"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Dt. 30:6</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84870" y="3012531"/>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51:10</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Oval 33"/>
          <p:cNvSpPr>
            <a:spLocks noChangeAspect="1"/>
          </p:cNvSpPr>
          <p:nvPr/>
        </p:nvSpPr>
        <p:spPr>
          <a:xfrm>
            <a:off x="3719764" y="2617223"/>
            <a:ext cx="841248" cy="370148"/>
          </a:xfrm>
          <a:prstGeom prst="ellipse">
            <a:avLst/>
          </a:prstGeom>
          <a:noFill/>
          <a:ln w="3810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a:spLocks/>
          </p:cNvSpPr>
          <p:nvPr/>
        </p:nvSpPr>
        <p:spPr>
          <a:xfrm>
            <a:off x="3644657" y="2549555"/>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36" name="TextBox 35"/>
          <p:cNvSpPr txBox="1">
            <a:spLocks/>
          </p:cNvSpPr>
          <p:nvPr/>
        </p:nvSpPr>
        <p:spPr>
          <a:xfrm>
            <a:off x="3694392" y="2980715"/>
            <a:ext cx="83208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53" name="TextBox 52"/>
          <p:cNvSpPr txBox="1">
            <a:spLocks/>
          </p:cNvSpPr>
          <p:nvPr/>
        </p:nvSpPr>
        <p:spPr>
          <a:xfrm>
            <a:off x="3732464" y="3262246"/>
            <a:ext cx="768072" cy="830985"/>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26:4-5; </a:t>
            </a:r>
            <a:r>
              <a:rPr lang="en-US" sz="1200" b="1" dirty="0" err="1" smtClean="0"/>
              <a:t>Hb</a:t>
            </a:r>
            <a:r>
              <a:rPr lang="en-US" sz="1200" b="1" dirty="0" smtClean="0"/>
              <a:t>. 11:19</a:t>
            </a:r>
            <a:endParaRPr lang="en-US" sz="1200" b="1" dirty="0"/>
          </a:p>
        </p:txBody>
      </p:sp>
      <p:sp>
        <p:nvSpPr>
          <p:cNvPr id="56" name="TextBox 55"/>
          <p:cNvSpPr txBox="1">
            <a:spLocks/>
          </p:cNvSpPr>
          <p:nvPr/>
        </p:nvSpPr>
        <p:spPr>
          <a:xfrm>
            <a:off x="7731350" y="296895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Rom. 8:23</a:t>
            </a:r>
            <a:endParaRPr lang="en-US" sz="1200" b="1" dirty="0"/>
          </a:p>
        </p:txBody>
      </p:sp>
      <p:sp>
        <p:nvSpPr>
          <p:cNvPr id="57" name="TextBox 56"/>
          <p:cNvSpPr txBox="1">
            <a:spLocks/>
          </p:cNvSpPr>
          <p:nvPr/>
        </p:nvSpPr>
        <p:spPr>
          <a:xfrm>
            <a:off x="3301770" y="1348184"/>
            <a:ext cx="5868265"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How will God do what He said?</a:t>
            </a:r>
            <a:endParaRPr lang="en-US" sz="1200" b="1" dirty="0"/>
          </a:p>
        </p:txBody>
      </p:sp>
      <p:sp>
        <p:nvSpPr>
          <p:cNvPr id="39" name="TextBox 38"/>
          <p:cNvSpPr txBox="1">
            <a:spLocks/>
          </p:cNvSpPr>
          <p:nvPr/>
        </p:nvSpPr>
        <p:spPr>
          <a:xfrm>
            <a:off x="8552665" y="3732674"/>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1 Cor. 12-15</a:t>
            </a:r>
            <a:endParaRPr lang="en-US" sz="1200" b="1" dirty="0"/>
          </a:p>
        </p:txBody>
      </p:sp>
    </p:spTree>
    <p:extLst>
      <p:ext uri="{BB962C8B-B14F-4D97-AF65-F5344CB8AC3E}">
        <p14:creationId xmlns:p14="http://schemas.microsoft.com/office/powerpoint/2010/main" val="2659619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Man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156478"/>
            <a:ext cx="8641080" cy="1008715"/>
          </a:xfrm>
        </p:spPr>
        <p:txBody>
          <a:bodyPr>
            <a:normAutofit/>
          </a:bodyPr>
          <a:lstStyle/>
          <a:p>
            <a:r>
              <a:rPr lang="en-US" sz="3200" u="sng" dirty="0" smtClean="0"/>
              <a:t>Letting God’s Sentences Stand: Culmination</a:t>
            </a:r>
            <a:endParaRPr lang="en-US" sz="3200"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4816"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2318226"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2331056"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2771463" y="3012531"/>
            <a:ext cx="90523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3:14-19</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1:26-31</a:t>
            </a:r>
            <a:endParaRPr lang="en-US" sz="1200" b="1" dirty="0"/>
          </a:p>
        </p:txBody>
      </p:sp>
      <p:sp>
        <p:nvSpPr>
          <p:cNvPr id="26" name="TextBox 25"/>
          <p:cNvSpPr txBox="1">
            <a:spLocks/>
          </p:cNvSpPr>
          <p:nvPr/>
        </p:nvSpPr>
        <p:spPr>
          <a:xfrm>
            <a:off x="2426429"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04074" y="2672183"/>
            <a:ext cx="841224" cy="299511"/>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PERFECTION</a:t>
            </a:r>
            <a:endParaRPr lang="en-US" sz="1000" b="1" dirty="0"/>
          </a:p>
        </p:txBody>
      </p:sp>
      <p:cxnSp>
        <p:nvCxnSpPr>
          <p:cNvPr id="29" name="Straight Arrow Connector 28"/>
          <p:cNvCxnSpPr/>
          <p:nvPr/>
        </p:nvCxnSpPr>
        <p:spPr>
          <a:xfrm flipV="1">
            <a:off x="1863545" y="2782927"/>
            <a:ext cx="502005"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646319"/>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2; 60 Zech. 14:9-11</a:t>
            </a:r>
            <a:endParaRPr lang="en-US" sz="1200" b="1" dirty="0"/>
          </a:p>
        </p:txBody>
      </p:sp>
      <p:sp>
        <p:nvSpPr>
          <p:cNvPr id="40" name="TextBox 39"/>
          <p:cNvSpPr txBox="1">
            <a:spLocks/>
          </p:cNvSpPr>
          <p:nvPr/>
        </p:nvSpPr>
        <p:spPr>
          <a:xfrm>
            <a:off x="8554428" y="3455687"/>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Ez. 36-48</a:t>
            </a:r>
            <a:endParaRPr lang="en-US" sz="1200" b="1" dirty="0"/>
          </a:p>
        </p:txBody>
      </p:sp>
      <p:sp>
        <p:nvSpPr>
          <p:cNvPr id="41" name="TextBox 40"/>
          <p:cNvSpPr txBox="1">
            <a:spLocks/>
          </p:cNvSpPr>
          <p:nvPr/>
        </p:nvSpPr>
        <p:spPr>
          <a:xfrm>
            <a:off x="278483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86412"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71556"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Dt. 4:5-8</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84870" y="3012531"/>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110, 149</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Oval 33"/>
          <p:cNvSpPr>
            <a:spLocks noChangeAspect="1"/>
          </p:cNvSpPr>
          <p:nvPr/>
        </p:nvSpPr>
        <p:spPr>
          <a:xfrm>
            <a:off x="3719764" y="2617223"/>
            <a:ext cx="841248" cy="370148"/>
          </a:xfrm>
          <a:prstGeom prst="ellipse">
            <a:avLst/>
          </a:prstGeom>
          <a:noFill/>
          <a:ln w="3810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a:spLocks/>
          </p:cNvSpPr>
          <p:nvPr/>
        </p:nvSpPr>
        <p:spPr>
          <a:xfrm>
            <a:off x="3644657" y="2549555"/>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36" name="TextBox 35"/>
          <p:cNvSpPr txBox="1">
            <a:spLocks/>
          </p:cNvSpPr>
          <p:nvPr/>
        </p:nvSpPr>
        <p:spPr>
          <a:xfrm>
            <a:off x="3694392" y="2980715"/>
            <a:ext cx="83208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56" name="TextBox 55"/>
          <p:cNvSpPr txBox="1">
            <a:spLocks/>
          </p:cNvSpPr>
          <p:nvPr/>
        </p:nvSpPr>
        <p:spPr>
          <a:xfrm>
            <a:off x="7731350" y="296895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Acts 3:19-26</a:t>
            </a:r>
            <a:endParaRPr lang="en-US" sz="1200" b="1" dirty="0"/>
          </a:p>
        </p:txBody>
      </p:sp>
      <p:sp>
        <p:nvSpPr>
          <p:cNvPr id="57" name="TextBox 56"/>
          <p:cNvSpPr txBox="1">
            <a:spLocks/>
          </p:cNvSpPr>
          <p:nvPr/>
        </p:nvSpPr>
        <p:spPr>
          <a:xfrm>
            <a:off x="3301770" y="1348184"/>
            <a:ext cx="5868265"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How will God do what He said?</a:t>
            </a:r>
            <a:endParaRPr lang="en-US" sz="1200" b="1" dirty="0"/>
          </a:p>
        </p:txBody>
      </p:sp>
      <p:sp>
        <p:nvSpPr>
          <p:cNvPr id="39" name="TextBox 38"/>
          <p:cNvSpPr txBox="1">
            <a:spLocks/>
          </p:cNvSpPr>
          <p:nvPr/>
        </p:nvSpPr>
        <p:spPr>
          <a:xfrm>
            <a:off x="8552665" y="3732674"/>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Rev 21-22</a:t>
            </a:r>
            <a:endParaRPr lang="en-US" sz="1200" b="1" dirty="0"/>
          </a:p>
        </p:txBody>
      </p:sp>
      <p:sp>
        <p:nvSpPr>
          <p:cNvPr id="49" name="TextBox 48"/>
          <p:cNvSpPr txBox="1">
            <a:spLocks/>
          </p:cNvSpPr>
          <p:nvPr/>
        </p:nvSpPr>
        <p:spPr>
          <a:xfrm>
            <a:off x="2771463" y="3474184"/>
            <a:ext cx="905232" cy="461653"/>
          </a:xfrm>
          <a:prstGeom prst="rect">
            <a:avLst/>
          </a:prstGeom>
          <a:noFill/>
          <a:ln w="19050" cmpd="sng">
            <a:solidFill>
              <a:srgbClr val="660066"/>
            </a:solidFill>
          </a:ln>
        </p:spPr>
        <p:txBody>
          <a:bodyPr wrap="square" lIns="91427" tIns="45714" rIns="91427" bIns="45714" rtlCol="0">
            <a:spAutoFit/>
          </a:bodyPr>
          <a:lstStyle/>
          <a:p>
            <a:pPr algn="ctr"/>
            <a:r>
              <a:rPr lang="en-US" sz="1200" b="1" dirty="0" smtClean="0">
                <a:solidFill>
                  <a:srgbClr val="660066"/>
                </a:solidFill>
              </a:rPr>
              <a:t>The Grand Reversal</a:t>
            </a:r>
            <a:endParaRPr lang="en-US" sz="1200" b="1" dirty="0">
              <a:solidFill>
                <a:srgbClr val="660066"/>
              </a:solidFill>
            </a:endParaRPr>
          </a:p>
        </p:txBody>
      </p:sp>
      <p:sp>
        <p:nvSpPr>
          <p:cNvPr id="50" name="TextBox 49"/>
          <p:cNvSpPr txBox="1">
            <a:spLocks/>
          </p:cNvSpPr>
          <p:nvPr/>
        </p:nvSpPr>
        <p:spPr>
          <a:xfrm>
            <a:off x="3732464" y="3262246"/>
            <a:ext cx="76807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12:1-3</a:t>
            </a:r>
            <a:endParaRPr lang="en-US" sz="1200" b="1" dirty="0"/>
          </a:p>
        </p:txBody>
      </p:sp>
      <p:sp>
        <p:nvSpPr>
          <p:cNvPr id="7" name="TextBox 6"/>
          <p:cNvSpPr txBox="1"/>
          <p:nvPr/>
        </p:nvSpPr>
        <p:spPr>
          <a:xfrm>
            <a:off x="9058717" y="2789143"/>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97026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310606"/>
            <a:ext cx="8641080" cy="1143000"/>
          </a:xfrm>
        </p:spPr>
        <p:txBody>
          <a:bodyPr>
            <a:normAutofit/>
          </a:bodyPr>
          <a:lstStyle/>
          <a:p>
            <a:r>
              <a:rPr lang="en-US" sz="3200" u="sng" dirty="0" smtClean="0"/>
              <a:t>The “Two Age” Distinction of Time in the Bible</a:t>
            </a:r>
            <a:endParaRPr lang="en-US" sz="3200"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4248498"/>
              </p:ext>
            </p:extLst>
          </p:nvPr>
        </p:nvGraphicFramePr>
        <p:xfrm>
          <a:off x="479427" y="579138"/>
          <a:ext cx="8642349" cy="6049263"/>
        </p:xfrm>
        <a:graphic>
          <a:graphicData uri="http://schemas.openxmlformats.org/drawingml/2006/table">
            <a:tbl>
              <a:tblPr firstRow="1" bandRow="1">
                <a:tableStyleId>{912C8C85-51F0-491E-9774-3900AFEF0FD7}</a:tableStyleId>
              </a:tblPr>
              <a:tblGrid>
                <a:gridCol w="2880783"/>
                <a:gridCol w="2880783"/>
                <a:gridCol w="2880783"/>
              </a:tblGrid>
              <a:tr h="370840">
                <a:tc>
                  <a:txBody>
                    <a:bodyPr/>
                    <a:lstStyle/>
                    <a:p>
                      <a:pPr algn="ctr">
                        <a:lnSpc>
                          <a:spcPct val="90000"/>
                        </a:lnSpc>
                      </a:pPr>
                      <a:r>
                        <a:rPr lang="en-US" dirty="0" smtClean="0"/>
                        <a:t>This Age</a:t>
                      </a:r>
                      <a:endParaRPr lang="en-US" b="1" dirty="0"/>
                    </a:p>
                  </a:txBody>
                  <a:tcPr/>
                </a:tc>
                <a:tc>
                  <a:txBody>
                    <a:bodyPr/>
                    <a:lstStyle/>
                    <a:p>
                      <a:pPr algn="ctr">
                        <a:lnSpc>
                          <a:spcPct val="90000"/>
                        </a:lnSpc>
                      </a:pPr>
                      <a:r>
                        <a:rPr lang="en-US" dirty="0" smtClean="0"/>
                        <a:t>Age to Come</a:t>
                      </a:r>
                      <a:endParaRPr lang="en-US" b="1" dirty="0"/>
                    </a:p>
                  </a:txBody>
                  <a:tcPr/>
                </a:tc>
                <a:tc>
                  <a:txBody>
                    <a:bodyPr/>
                    <a:lstStyle/>
                    <a:p>
                      <a:pPr algn="ctr">
                        <a:lnSpc>
                          <a:spcPct val="90000"/>
                        </a:lnSpc>
                      </a:pPr>
                      <a:r>
                        <a:rPr lang="en-US" dirty="0" smtClean="0"/>
                        <a:t>End of this Age</a:t>
                      </a:r>
                      <a:endParaRPr lang="en-US" b="1" dirty="0"/>
                    </a:p>
                  </a:txBody>
                  <a:tcPr/>
                </a:tc>
              </a:tr>
              <a:tr h="370840">
                <a:tc>
                  <a:txBody>
                    <a:bodyPr/>
                    <a:lstStyle/>
                    <a:p>
                      <a:pPr>
                        <a:lnSpc>
                          <a:spcPct val="90000"/>
                        </a:lnSpc>
                      </a:pPr>
                      <a:r>
                        <a:rPr lang="en-US" dirty="0" smtClean="0"/>
                        <a:t>Mt.</a:t>
                      </a:r>
                      <a:r>
                        <a:rPr lang="en-US" baseline="0" dirty="0" smtClean="0"/>
                        <a:t> 12:32, 13:39, </a:t>
                      </a:r>
                      <a:r>
                        <a:rPr lang="en-US" baseline="0" dirty="0" err="1" smtClean="0"/>
                        <a:t>Lk</a:t>
                      </a:r>
                      <a:r>
                        <a:rPr lang="en-US" baseline="0" dirty="0" smtClean="0"/>
                        <a:t>. 20:34; 1 Cor. 1:20, 2:6-8, 3:18, Gal. 1:4, Eph. 1:21, 2:7</a:t>
                      </a:r>
                      <a:endParaRPr lang="en-US" b="1" dirty="0" smtClean="0"/>
                    </a:p>
                  </a:txBody>
                  <a:tcPr/>
                </a:tc>
                <a:tc>
                  <a:txBody>
                    <a:bodyPr/>
                    <a:lstStyle/>
                    <a:p>
                      <a:pPr>
                        <a:lnSpc>
                          <a:spcPct val="90000"/>
                        </a:lnSpc>
                      </a:pPr>
                      <a:r>
                        <a:rPr lang="en-US" dirty="0" smtClean="0"/>
                        <a:t>Mt. 12:32; Mk.</a:t>
                      </a:r>
                      <a:r>
                        <a:rPr lang="en-US" baseline="0" dirty="0" smtClean="0"/>
                        <a:t> 10:30, </a:t>
                      </a:r>
                      <a:r>
                        <a:rPr lang="en-US" baseline="0" dirty="0" err="1" smtClean="0"/>
                        <a:t>Lk</a:t>
                      </a:r>
                      <a:r>
                        <a:rPr lang="en-US" baseline="0" dirty="0" smtClean="0"/>
                        <a:t>. 18:30; 20:35, </a:t>
                      </a:r>
                      <a:r>
                        <a:rPr lang="en-US" baseline="0" dirty="0" err="1" smtClean="0"/>
                        <a:t>Hb</a:t>
                      </a:r>
                      <a:r>
                        <a:rPr lang="en-US" baseline="0" dirty="0" smtClean="0"/>
                        <a:t>. 6:5</a:t>
                      </a:r>
                      <a:endParaRPr lang="en-US" dirty="0"/>
                    </a:p>
                  </a:txBody>
                  <a:tcPr/>
                </a:tc>
                <a:tc>
                  <a:txBody>
                    <a:bodyPr/>
                    <a:lstStyle/>
                    <a:p>
                      <a:pPr>
                        <a:lnSpc>
                          <a:spcPct val="90000"/>
                        </a:lnSpc>
                      </a:pPr>
                      <a:r>
                        <a:rPr lang="en-US" dirty="0" smtClean="0"/>
                        <a:t>Mt. 24:3, Mt. 28:20, 24:14, Rev. 2:26</a:t>
                      </a:r>
                      <a:endParaRPr lang="en-US" dirty="0"/>
                    </a:p>
                  </a:txBody>
                  <a:tcPr/>
                </a:tc>
              </a:tr>
              <a:tr h="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Dichotomies</a:t>
                      </a:r>
                      <a:endParaRPr lang="en-US" b="1" dirty="0" smtClean="0"/>
                    </a:p>
                  </a:txBody>
                  <a:tcPr/>
                </a:tc>
                <a:tc>
                  <a:txBody>
                    <a:bodyPr/>
                    <a:lstStyle/>
                    <a:p>
                      <a:pPr marL="0" marR="0" indent="0" algn="ctr" defTabSz="457136" rtl="0" eaLnBrk="1" fontAlgn="auto" latinLnBrk="0" hangingPunct="1">
                        <a:lnSpc>
                          <a:spcPct val="90000"/>
                        </a:lnSpc>
                        <a:spcBef>
                          <a:spcPts val="0"/>
                        </a:spcBef>
                        <a:spcAft>
                          <a:spcPts val="0"/>
                        </a:spcAft>
                        <a:buClrTx/>
                        <a:buSzTx/>
                        <a:buFontTx/>
                        <a:buNone/>
                        <a:tabLst/>
                        <a:defRPr/>
                      </a:pPr>
                      <a:endParaRPr lang="en-US" b="1" dirty="0" smtClean="0"/>
                    </a:p>
                  </a:txBody>
                  <a:tcPr/>
                </a:tc>
                <a:tc>
                  <a:txBody>
                    <a:bodyPr/>
                    <a:lstStyle/>
                    <a:p>
                      <a:pPr marL="0" marR="0" indent="0" algn="ctr" defTabSz="457136" rtl="0" eaLnBrk="1" fontAlgn="auto" latinLnBrk="0" hangingPunct="1">
                        <a:lnSpc>
                          <a:spcPct val="90000"/>
                        </a:lnSpc>
                        <a:spcBef>
                          <a:spcPts val="0"/>
                        </a:spcBef>
                        <a:spcAft>
                          <a:spcPts val="0"/>
                        </a:spcAft>
                        <a:buClrTx/>
                        <a:buSzTx/>
                        <a:buFontTx/>
                        <a:buNone/>
                        <a:tabLst/>
                        <a:defRPr/>
                      </a:pPr>
                      <a:endParaRPr lang="en-US" b="1" dirty="0" smtClean="0"/>
                    </a:p>
                  </a:txBody>
                  <a:tcPr/>
                </a:tc>
              </a:tr>
              <a:tr h="37084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Night/Darkness</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Day/Light</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Rom. 13:12; 1 </a:t>
                      </a:r>
                      <a:r>
                        <a:rPr lang="en-US" dirty="0" err="1" smtClean="0"/>
                        <a:t>Thess</a:t>
                      </a:r>
                      <a:r>
                        <a:rPr lang="en-US" dirty="0" smtClean="0"/>
                        <a:t> 5:2-8</a:t>
                      </a:r>
                    </a:p>
                  </a:txBody>
                  <a:tcPr/>
                </a:tc>
              </a:tr>
              <a:tr h="370840">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Evil</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Righteous</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Gal. 1:4; 2 Pt. 3:13</a:t>
                      </a:r>
                    </a:p>
                  </a:txBody>
                  <a:tcPr/>
                </a:tc>
              </a:tr>
              <a:tr h="370840">
                <a:tc>
                  <a:txBody>
                    <a:bodyPr/>
                    <a:lstStyle/>
                    <a:p>
                      <a:pPr>
                        <a:lnSpc>
                          <a:spcPct val="90000"/>
                        </a:lnSpc>
                      </a:pPr>
                      <a:r>
                        <a:rPr lang="en-US" dirty="0" smtClean="0"/>
                        <a:t>Death</a:t>
                      </a:r>
                    </a:p>
                  </a:txBody>
                  <a:tcPr/>
                </a:tc>
                <a:tc>
                  <a:txBody>
                    <a:bodyPr/>
                    <a:lstStyle/>
                    <a:p>
                      <a:pPr>
                        <a:lnSpc>
                          <a:spcPct val="90000"/>
                        </a:lnSpc>
                      </a:pPr>
                      <a:r>
                        <a:rPr lang="en-US" dirty="0" smtClean="0"/>
                        <a:t>Life</a:t>
                      </a:r>
                      <a:endParaRPr lang="en-US" dirty="0"/>
                    </a:p>
                  </a:txBody>
                  <a:tcPr/>
                </a:tc>
                <a:tc>
                  <a:txBody>
                    <a:bodyPr/>
                    <a:lstStyle/>
                    <a:p>
                      <a:pPr>
                        <a:lnSpc>
                          <a:spcPct val="90000"/>
                        </a:lnSpc>
                      </a:pPr>
                      <a:r>
                        <a:rPr lang="en-US" dirty="0" smtClean="0"/>
                        <a:t>Rom. 5:17; 1 Cor. 15:21-22</a:t>
                      </a:r>
                      <a:endParaRPr lang="en-US" dirty="0"/>
                    </a:p>
                  </a:txBody>
                  <a:tcPr/>
                </a:tc>
              </a:tr>
              <a:tr h="370840">
                <a:tc>
                  <a:txBody>
                    <a:bodyPr/>
                    <a:lstStyle/>
                    <a:p>
                      <a:pPr>
                        <a:lnSpc>
                          <a:spcPct val="90000"/>
                        </a:lnSpc>
                      </a:pPr>
                      <a:r>
                        <a:rPr lang="en-US" dirty="0" smtClean="0"/>
                        <a:t>Mortality</a:t>
                      </a:r>
                    </a:p>
                  </a:txBody>
                  <a:tcPr/>
                </a:tc>
                <a:tc>
                  <a:txBody>
                    <a:bodyPr/>
                    <a:lstStyle/>
                    <a:p>
                      <a:pPr>
                        <a:lnSpc>
                          <a:spcPct val="90000"/>
                        </a:lnSpc>
                      </a:pPr>
                      <a:r>
                        <a:rPr lang="en-US" dirty="0" smtClean="0"/>
                        <a:t>Immortality</a:t>
                      </a:r>
                      <a:endParaRPr lang="en-US" dirty="0"/>
                    </a:p>
                  </a:txBody>
                  <a:tcPr/>
                </a:tc>
                <a:tc>
                  <a:txBody>
                    <a:bodyPr/>
                    <a:lstStyle/>
                    <a:p>
                      <a:pPr>
                        <a:lnSpc>
                          <a:spcPct val="90000"/>
                        </a:lnSpc>
                      </a:pPr>
                      <a:r>
                        <a:rPr lang="en-US" dirty="0" smtClean="0"/>
                        <a:t>Rom. 2:7; 1 Cor. 15:53</a:t>
                      </a:r>
                      <a:endParaRPr lang="en-US" dirty="0"/>
                    </a:p>
                  </a:txBody>
                  <a:tcPr/>
                </a:tc>
              </a:tr>
              <a:tr h="370840">
                <a:tc>
                  <a:txBody>
                    <a:bodyPr/>
                    <a:lstStyle/>
                    <a:p>
                      <a:pPr>
                        <a:lnSpc>
                          <a:spcPct val="90000"/>
                        </a:lnSpc>
                      </a:pPr>
                      <a:r>
                        <a:rPr lang="en-US" dirty="0" smtClean="0"/>
                        <a:t>Perishable</a:t>
                      </a:r>
                    </a:p>
                  </a:txBody>
                  <a:tcPr/>
                </a:tc>
                <a:tc>
                  <a:txBody>
                    <a:bodyPr/>
                    <a:lstStyle/>
                    <a:p>
                      <a:pPr>
                        <a:lnSpc>
                          <a:spcPct val="90000"/>
                        </a:lnSpc>
                      </a:pPr>
                      <a:r>
                        <a:rPr lang="en-US" dirty="0" smtClean="0"/>
                        <a:t>Imperishable</a:t>
                      </a:r>
                      <a:endParaRPr lang="en-US" dirty="0"/>
                    </a:p>
                  </a:txBody>
                  <a:tcPr/>
                </a:tc>
                <a:tc>
                  <a:txBody>
                    <a:bodyPr/>
                    <a:lstStyle/>
                    <a:p>
                      <a:pPr>
                        <a:lnSpc>
                          <a:spcPct val="90000"/>
                        </a:lnSpc>
                      </a:pPr>
                      <a:r>
                        <a:rPr lang="en-US" dirty="0" smtClean="0"/>
                        <a:t>1 Cor. 9:25; 15:42; 1 Pt.</a:t>
                      </a:r>
                      <a:r>
                        <a:rPr lang="en-US" baseline="0" dirty="0" smtClean="0"/>
                        <a:t> 1:23</a:t>
                      </a:r>
                      <a:endParaRPr lang="en-US" dirty="0"/>
                    </a:p>
                  </a:txBody>
                  <a:tcPr/>
                </a:tc>
              </a:tr>
              <a:tr h="370840">
                <a:tc>
                  <a:txBody>
                    <a:bodyPr/>
                    <a:lstStyle/>
                    <a:p>
                      <a:pPr>
                        <a:lnSpc>
                          <a:spcPct val="90000"/>
                        </a:lnSpc>
                      </a:pPr>
                      <a:r>
                        <a:rPr lang="en-US" dirty="0" smtClean="0"/>
                        <a:t>Suffering</a:t>
                      </a:r>
                    </a:p>
                  </a:txBody>
                  <a:tcPr/>
                </a:tc>
                <a:tc>
                  <a:txBody>
                    <a:bodyPr/>
                    <a:lstStyle/>
                    <a:p>
                      <a:pPr>
                        <a:lnSpc>
                          <a:spcPct val="90000"/>
                        </a:lnSpc>
                      </a:pPr>
                      <a:r>
                        <a:rPr lang="en-US" dirty="0" smtClean="0"/>
                        <a:t>Glory</a:t>
                      </a:r>
                      <a:endParaRPr lang="en-US" dirty="0"/>
                    </a:p>
                  </a:txBody>
                  <a:tcPr/>
                </a:tc>
                <a:tc>
                  <a:txBody>
                    <a:bodyPr/>
                    <a:lstStyle/>
                    <a:p>
                      <a:pPr>
                        <a:lnSpc>
                          <a:spcPct val="90000"/>
                        </a:lnSpc>
                      </a:pPr>
                      <a:r>
                        <a:rPr lang="en-US" dirty="0" smtClean="0"/>
                        <a:t>Rom. 8:18; 2 Cor.</a:t>
                      </a:r>
                      <a:r>
                        <a:rPr lang="en-US" baseline="0" dirty="0" smtClean="0"/>
                        <a:t> 4:17, 2 Tim. 4:6-8</a:t>
                      </a:r>
                      <a:endParaRPr lang="en-US" dirty="0"/>
                    </a:p>
                  </a:txBody>
                  <a:tcPr/>
                </a:tc>
              </a:tr>
              <a:tr h="370840">
                <a:tc>
                  <a:txBody>
                    <a:bodyPr/>
                    <a:lstStyle/>
                    <a:p>
                      <a:pPr>
                        <a:lnSpc>
                          <a:spcPct val="90000"/>
                        </a:lnSpc>
                      </a:pPr>
                      <a:r>
                        <a:rPr lang="en-US" dirty="0" smtClean="0"/>
                        <a:t>Slavery</a:t>
                      </a:r>
                    </a:p>
                  </a:txBody>
                  <a:tcPr/>
                </a:tc>
                <a:tc>
                  <a:txBody>
                    <a:bodyPr/>
                    <a:lstStyle/>
                    <a:p>
                      <a:pPr>
                        <a:lnSpc>
                          <a:spcPct val="90000"/>
                        </a:lnSpc>
                      </a:pPr>
                      <a:r>
                        <a:rPr lang="en-US" dirty="0" smtClean="0"/>
                        <a:t>Freedom</a:t>
                      </a:r>
                      <a:endParaRPr lang="en-US" dirty="0"/>
                    </a:p>
                  </a:txBody>
                  <a:tcPr/>
                </a:tc>
                <a:tc>
                  <a:txBody>
                    <a:bodyPr/>
                    <a:lstStyle/>
                    <a:p>
                      <a:pPr>
                        <a:lnSpc>
                          <a:spcPct val="90000"/>
                        </a:lnSpc>
                      </a:pPr>
                      <a:r>
                        <a:rPr lang="en-US" dirty="0" smtClean="0"/>
                        <a:t>Rom. 8:20</a:t>
                      </a:r>
                      <a:endParaRPr lang="en-US" dirty="0"/>
                    </a:p>
                  </a:txBody>
                  <a:tcPr/>
                </a:tc>
              </a:tr>
              <a:tr h="370840">
                <a:tc>
                  <a:txBody>
                    <a:bodyPr/>
                    <a:lstStyle/>
                    <a:p>
                      <a:pPr>
                        <a:lnSpc>
                          <a:spcPct val="90000"/>
                        </a:lnSpc>
                      </a:pPr>
                      <a:r>
                        <a:rPr lang="en-US" dirty="0" smtClean="0"/>
                        <a:t>Exile</a:t>
                      </a:r>
                    </a:p>
                  </a:txBody>
                  <a:tcPr/>
                </a:tc>
                <a:tc>
                  <a:txBody>
                    <a:bodyPr/>
                    <a:lstStyle/>
                    <a:p>
                      <a:pPr>
                        <a:lnSpc>
                          <a:spcPct val="90000"/>
                        </a:lnSpc>
                      </a:pPr>
                      <a:r>
                        <a:rPr lang="en-US" dirty="0" smtClean="0"/>
                        <a:t>Restoration</a:t>
                      </a:r>
                      <a:endParaRPr lang="en-US" dirty="0"/>
                    </a:p>
                  </a:txBody>
                  <a:tcPr/>
                </a:tc>
                <a:tc>
                  <a:txBody>
                    <a:bodyPr/>
                    <a:lstStyle/>
                    <a:p>
                      <a:pPr>
                        <a:lnSpc>
                          <a:spcPct val="90000"/>
                        </a:lnSpc>
                      </a:pPr>
                      <a:r>
                        <a:rPr lang="en-US" dirty="0" smtClean="0"/>
                        <a:t>Acts 3:21;</a:t>
                      </a:r>
                      <a:r>
                        <a:rPr lang="en-US" baseline="0" dirty="0" smtClean="0"/>
                        <a:t> 1 Pt. 1:17</a:t>
                      </a:r>
                      <a:endParaRPr lang="en-US" dirty="0"/>
                    </a:p>
                  </a:txBody>
                  <a:tcPr/>
                </a:tc>
              </a:tr>
              <a:tr h="370840">
                <a:tc>
                  <a:txBody>
                    <a:bodyPr/>
                    <a:lstStyle/>
                    <a:p>
                      <a:pPr>
                        <a:lnSpc>
                          <a:spcPct val="90000"/>
                        </a:lnSpc>
                      </a:pPr>
                      <a:r>
                        <a:rPr lang="en-US" dirty="0" smtClean="0"/>
                        <a:t>Rejection</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Acceptance</a:t>
                      </a:r>
                    </a:p>
                  </a:txBody>
                  <a:tcPr/>
                </a:tc>
                <a:tc>
                  <a:txBody>
                    <a:bodyPr/>
                    <a:lstStyle/>
                    <a:p>
                      <a:pPr marL="0" marR="0" indent="0" algn="l" defTabSz="457136" rtl="0" eaLnBrk="1" fontAlgn="auto" latinLnBrk="0" hangingPunct="1">
                        <a:lnSpc>
                          <a:spcPct val="90000"/>
                        </a:lnSpc>
                        <a:spcBef>
                          <a:spcPts val="0"/>
                        </a:spcBef>
                        <a:spcAft>
                          <a:spcPts val="0"/>
                        </a:spcAft>
                        <a:buClrTx/>
                        <a:buSzTx/>
                        <a:buFontTx/>
                        <a:buNone/>
                        <a:tabLst/>
                        <a:defRPr/>
                      </a:pPr>
                      <a:r>
                        <a:rPr lang="en-US" dirty="0" smtClean="0"/>
                        <a:t>Rom. 11:15</a:t>
                      </a:r>
                    </a:p>
                  </a:txBody>
                  <a:tcPr/>
                </a:tc>
              </a:tr>
              <a:tr h="370840">
                <a:tc>
                  <a:txBody>
                    <a:bodyPr/>
                    <a:lstStyle/>
                    <a:p>
                      <a:pPr>
                        <a:lnSpc>
                          <a:spcPct val="90000"/>
                        </a:lnSpc>
                      </a:pPr>
                      <a:r>
                        <a:rPr lang="en-US" dirty="0" smtClean="0"/>
                        <a:t>Curse</a:t>
                      </a:r>
                    </a:p>
                  </a:txBody>
                  <a:tcPr/>
                </a:tc>
                <a:tc>
                  <a:txBody>
                    <a:bodyPr/>
                    <a:lstStyle/>
                    <a:p>
                      <a:pPr>
                        <a:lnSpc>
                          <a:spcPct val="90000"/>
                        </a:lnSpc>
                      </a:pPr>
                      <a:r>
                        <a:rPr lang="en-US" dirty="0" smtClean="0"/>
                        <a:t>Blessing</a:t>
                      </a:r>
                      <a:endParaRPr lang="en-US" dirty="0"/>
                    </a:p>
                  </a:txBody>
                  <a:tcPr/>
                </a:tc>
                <a:tc>
                  <a:txBody>
                    <a:bodyPr/>
                    <a:lstStyle/>
                    <a:p>
                      <a:pPr>
                        <a:lnSpc>
                          <a:spcPct val="90000"/>
                        </a:lnSpc>
                      </a:pPr>
                      <a:r>
                        <a:rPr lang="en-US" dirty="0" smtClean="0"/>
                        <a:t>Deut. 30:1-5</a:t>
                      </a:r>
                      <a:endParaRPr lang="en-US" dirty="0"/>
                    </a:p>
                  </a:txBody>
                  <a:tcPr/>
                </a:tc>
              </a:tr>
              <a:tr h="370840">
                <a:tc>
                  <a:txBody>
                    <a:bodyPr/>
                    <a:lstStyle/>
                    <a:p>
                      <a:pPr>
                        <a:lnSpc>
                          <a:spcPct val="90000"/>
                        </a:lnSpc>
                      </a:pPr>
                      <a:r>
                        <a:rPr lang="en-US" dirty="0" smtClean="0"/>
                        <a:t>How Do We Live?</a:t>
                      </a:r>
                      <a:endParaRPr lang="en-US" b="1" dirty="0" smtClean="0"/>
                    </a:p>
                  </a:txBody>
                  <a:tcPr/>
                </a:tc>
                <a:tc>
                  <a:txBody>
                    <a:bodyPr/>
                    <a:lstStyle/>
                    <a:p>
                      <a:pPr>
                        <a:lnSpc>
                          <a:spcPct val="90000"/>
                        </a:lnSpc>
                      </a:pPr>
                      <a:endParaRPr lang="en-US" dirty="0"/>
                    </a:p>
                  </a:txBody>
                  <a:tcPr/>
                </a:tc>
                <a:tc>
                  <a:txBody>
                    <a:bodyPr/>
                    <a:lstStyle/>
                    <a:p>
                      <a:pPr>
                        <a:lnSpc>
                          <a:spcPct val="90000"/>
                        </a:lnSpc>
                      </a:pPr>
                      <a:r>
                        <a:rPr lang="en-US" dirty="0" smtClean="0"/>
                        <a:t>1 Cor. 9:24, </a:t>
                      </a:r>
                      <a:r>
                        <a:rPr lang="en-US" dirty="0" err="1" smtClean="0"/>
                        <a:t>Hb</a:t>
                      </a:r>
                      <a:r>
                        <a:rPr lang="en-US" dirty="0" smtClean="0"/>
                        <a:t>. 12:1, Phil. 3:14, </a:t>
                      </a:r>
                      <a:r>
                        <a:rPr lang="en-US" dirty="0" err="1" smtClean="0"/>
                        <a:t>Lk</a:t>
                      </a:r>
                      <a:r>
                        <a:rPr lang="en-US" dirty="0" smtClean="0"/>
                        <a:t>. 9:22-26</a:t>
                      </a:r>
                      <a:endParaRPr lang="en-US" dirty="0"/>
                    </a:p>
                  </a:txBody>
                  <a:tcPr/>
                </a:tc>
              </a:tr>
            </a:tbl>
          </a:graphicData>
        </a:graphic>
      </p:graphicFrame>
    </p:spTree>
    <p:extLst>
      <p:ext uri="{BB962C8B-B14F-4D97-AF65-F5344CB8AC3E}">
        <p14:creationId xmlns:p14="http://schemas.microsoft.com/office/powerpoint/2010/main" val="1820610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148730"/>
            <a:ext cx="8641080" cy="1143000"/>
          </a:xfrm>
        </p:spPr>
        <p:txBody>
          <a:bodyPr>
            <a:normAutofit/>
          </a:bodyPr>
          <a:lstStyle/>
          <a:p>
            <a:r>
              <a:rPr lang="en-US" sz="2400" u="sng" dirty="0" smtClean="0"/>
              <a:t>The “latter days” and “that day” delineation of time in the Bible</a:t>
            </a:r>
            <a:endParaRPr lang="en-US" sz="2400" u="sng" dirty="0"/>
          </a:p>
        </p:txBody>
      </p:sp>
      <p:graphicFrame>
        <p:nvGraphicFramePr>
          <p:cNvPr id="4" name="Table 3"/>
          <p:cNvGraphicFramePr>
            <a:graphicFrameLocks noGrp="1"/>
          </p:cNvGraphicFramePr>
          <p:nvPr>
            <p:extLst>
              <p:ext uri="{D42A27DB-BD31-4B8C-83A1-F6EECF244321}">
                <p14:modId xmlns:p14="http://schemas.microsoft.com/office/powerpoint/2010/main" val="3935721254"/>
              </p:ext>
            </p:extLst>
          </p:nvPr>
        </p:nvGraphicFramePr>
        <p:xfrm>
          <a:off x="480060" y="846745"/>
          <a:ext cx="8641080" cy="5029200"/>
        </p:xfrm>
        <a:graphic>
          <a:graphicData uri="http://schemas.openxmlformats.org/drawingml/2006/table">
            <a:tbl>
              <a:tblPr firstRow="1" bandRow="1">
                <a:tableStyleId>{284E427A-3D55-4303-BF80-6455036E1DE7}</a:tableStyleId>
              </a:tblPr>
              <a:tblGrid>
                <a:gridCol w="1440180"/>
                <a:gridCol w="1440180"/>
                <a:gridCol w="1440180"/>
                <a:gridCol w="1440180"/>
                <a:gridCol w="1440180"/>
                <a:gridCol w="1440180"/>
              </a:tblGrid>
              <a:tr h="380675">
                <a:tc>
                  <a:txBody>
                    <a:bodyPr/>
                    <a:lstStyle/>
                    <a:p>
                      <a:r>
                        <a:rPr lang="en-US" dirty="0" err="1" smtClean="0"/>
                        <a:t>Hb</a:t>
                      </a:r>
                      <a:r>
                        <a:rPr lang="en-US" dirty="0" smtClean="0"/>
                        <a:t>. Latter Days</a:t>
                      </a:r>
                      <a:endParaRPr lang="en-US" dirty="0"/>
                    </a:p>
                  </a:txBody>
                  <a:tcPr/>
                </a:tc>
                <a:tc>
                  <a:txBody>
                    <a:bodyPr/>
                    <a:lstStyle/>
                    <a:p>
                      <a:r>
                        <a:rPr lang="en-US" dirty="0" err="1" smtClean="0"/>
                        <a:t>Hb</a:t>
                      </a:r>
                      <a:r>
                        <a:rPr lang="en-US" dirty="0" smtClean="0"/>
                        <a:t>. The Day</a:t>
                      </a:r>
                      <a:endParaRPr lang="en-US" dirty="0"/>
                    </a:p>
                  </a:txBody>
                  <a:tcPr/>
                </a:tc>
                <a:tc>
                  <a:txBody>
                    <a:bodyPr/>
                    <a:lstStyle/>
                    <a:p>
                      <a:r>
                        <a:rPr lang="en-US" dirty="0" smtClean="0"/>
                        <a:t>Gk.</a:t>
                      </a:r>
                      <a:r>
                        <a:rPr lang="en-US" baseline="0" dirty="0" smtClean="0"/>
                        <a:t> L</a:t>
                      </a:r>
                      <a:r>
                        <a:rPr lang="en-US" dirty="0" smtClean="0"/>
                        <a:t>ast</a:t>
                      </a:r>
                      <a:r>
                        <a:rPr lang="en-US" baseline="0" dirty="0" smtClean="0"/>
                        <a:t> days</a:t>
                      </a:r>
                      <a:endParaRPr lang="en-US" dirty="0"/>
                    </a:p>
                  </a:txBody>
                  <a:tcPr/>
                </a:tc>
                <a:tc>
                  <a:txBody>
                    <a:bodyPr/>
                    <a:lstStyle/>
                    <a:p>
                      <a:r>
                        <a:rPr lang="en-US" dirty="0" smtClean="0"/>
                        <a:t>Gk. The</a:t>
                      </a:r>
                      <a:r>
                        <a:rPr lang="en-US" baseline="0" dirty="0" smtClean="0"/>
                        <a:t> Last Day</a:t>
                      </a:r>
                      <a:endParaRPr lang="en-US" dirty="0"/>
                    </a:p>
                  </a:txBody>
                  <a:tcPr/>
                </a:tc>
                <a:tc>
                  <a:txBody>
                    <a:bodyPr/>
                    <a:lstStyle/>
                    <a:p>
                      <a:r>
                        <a:rPr lang="en-US" dirty="0" smtClean="0"/>
                        <a:t>Gk. Day of Judgment</a:t>
                      </a:r>
                      <a:endParaRPr lang="en-US" dirty="0"/>
                    </a:p>
                  </a:txBody>
                  <a:tcPr/>
                </a:tc>
                <a:tc>
                  <a:txBody>
                    <a:bodyPr/>
                    <a:lstStyle/>
                    <a:p>
                      <a:r>
                        <a:rPr lang="en-US" dirty="0" smtClean="0"/>
                        <a:t>Gk. The Time</a:t>
                      </a:r>
                      <a:endParaRPr lang="en-US" dirty="0"/>
                    </a:p>
                  </a:txBody>
                  <a:tcPr/>
                </a:tc>
              </a:tr>
              <a:tr h="380675">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baseline="0" dirty="0" smtClean="0"/>
                        <a:t>Ha </a:t>
                      </a:r>
                      <a:r>
                        <a:rPr lang="en-US" baseline="0" dirty="0" err="1" smtClean="0"/>
                        <a:t>aharit</a:t>
                      </a:r>
                      <a:r>
                        <a:rPr lang="en-US" baseline="0" dirty="0" smtClean="0"/>
                        <a:t> </a:t>
                      </a:r>
                      <a:r>
                        <a:rPr lang="en-US" baseline="0" dirty="0" err="1" smtClean="0"/>
                        <a:t>hayamim</a:t>
                      </a:r>
                      <a:endParaRPr lang="en-US" dirty="0" smtClean="0"/>
                    </a:p>
                    <a:p>
                      <a:r>
                        <a:rPr lang="en-US" dirty="0" smtClean="0"/>
                        <a:t>15 occ.</a:t>
                      </a:r>
                      <a:endParaRPr lang="en-US" dirty="0"/>
                    </a:p>
                  </a:txBody>
                  <a:tcPr/>
                </a:tc>
                <a:tc>
                  <a:txBody>
                    <a:bodyPr/>
                    <a:lstStyle/>
                    <a:p>
                      <a:r>
                        <a:rPr lang="en-US" dirty="0" smtClean="0"/>
                        <a:t>Ha Yom</a:t>
                      </a:r>
                      <a:endParaRPr lang="en-US" dirty="0"/>
                    </a:p>
                  </a:txBody>
                  <a:tcPr/>
                </a:tc>
                <a:tc>
                  <a:txBody>
                    <a:bodyPr/>
                    <a:lstStyle/>
                    <a:p>
                      <a:r>
                        <a:rPr lang="en-US" dirty="0" err="1" smtClean="0"/>
                        <a:t>Eschatos</a:t>
                      </a:r>
                      <a:r>
                        <a:rPr lang="en-US" baseline="0" dirty="0" smtClean="0"/>
                        <a:t> </a:t>
                      </a:r>
                      <a:r>
                        <a:rPr lang="en-US" baseline="0" dirty="0" err="1" smtClean="0"/>
                        <a:t>hemeras</a:t>
                      </a:r>
                      <a:endParaRPr lang="en-US" dirty="0"/>
                    </a:p>
                  </a:txBody>
                  <a:tcPr/>
                </a:tc>
                <a:tc>
                  <a:txBody>
                    <a:bodyPr/>
                    <a:lstStyle/>
                    <a:p>
                      <a:endParaRPr lang="en-US" dirty="0"/>
                    </a:p>
                  </a:txBody>
                  <a:tcPr/>
                </a:tc>
                <a:tc>
                  <a:txBody>
                    <a:bodyPr/>
                    <a:lstStyle/>
                    <a:p>
                      <a:r>
                        <a:rPr lang="en-US" dirty="0" err="1" smtClean="0"/>
                        <a:t>Hemera</a:t>
                      </a:r>
                      <a:endParaRPr lang="en-US" dirty="0" smtClean="0"/>
                    </a:p>
                    <a:p>
                      <a:r>
                        <a:rPr lang="en-US" dirty="0" err="1" smtClean="0"/>
                        <a:t>Krisis</a:t>
                      </a:r>
                      <a:endParaRPr lang="en-US" dirty="0" smtClean="0"/>
                    </a:p>
                    <a:p>
                      <a:r>
                        <a:rPr lang="en-US" dirty="0" smtClean="0"/>
                        <a:t>48 occ. 14-Day of Judg.</a:t>
                      </a:r>
                      <a:endParaRPr lang="en-US" dirty="0"/>
                    </a:p>
                  </a:txBody>
                  <a:tcPr/>
                </a:tc>
                <a:tc>
                  <a:txBody>
                    <a:bodyPr/>
                    <a:lstStyle/>
                    <a:p>
                      <a:endParaRPr lang="en-US" dirty="0"/>
                    </a:p>
                  </a:txBody>
                  <a:tcPr/>
                </a:tc>
              </a:tr>
              <a:tr h="380675">
                <a:tc>
                  <a:txBody>
                    <a:bodyPr/>
                    <a:lstStyle/>
                    <a:p>
                      <a:r>
                        <a:rPr lang="en-US" dirty="0" smtClean="0"/>
                        <a:t>Gen. 49:1; Num. 24:14; Dt. 4:30; 31:29; Is. 2:2; Jer. 23:20; 30:24 Ez. 38:16; Dan. 2:28; 10:14 Mic. 4:1</a:t>
                      </a:r>
                      <a:endParaRPr lang="en-US" dirty="0"/>
                    </a:p>
                  </a:txBody>
                  <a:tcPr/>
                </a:tc>
                <a:tc>
                  <a:txBody>
                    <a:bodyPr/>
                    <a:lstStyle/>
                    <a:p>
                      <a:endParaRPr lang="en-US" dirty="0"/>
                    </a:p>
                  </a:txBody>
                  <a:tcPr/>
                </a:tc>
                <a:tc>
                  <a:txBody>
                    <a:bodyPr/>
                    <a:lstStyle/>
                    <a:p>
                      <a:r>
                        <a:rPr lang="en-US" dirty="0" smtClean="0"/>
                        <a:t>Acts 2:17; 2 Tim 3:1; James 5:3; 2 Pt.</a:t>
                      </a:r>
                      <a:r>
                        <a:rPr lang="en-US" baseline="0" dirty="0" smtClean="0"/>
                        <a:t> 3:3</a:t>
                      </a:r>
                      <a:endParaRPr lang="en-US" dirty="0"/>
                    </a:p>
                  </a:txBody>
                  <a:tcPr/>
                </a:tc>
                <a:tc>
                  <a:txBody>
                    <a:bodyPr/>
                    <a:lstStyle/>
                    <a:p>
                      <a:r>
                        <a:rPr lang="en-US" dirty="0" smtClean="0"/>
                        <a:t>John 6:39, 40, 49, 54; 7:27; 11:34; 12:48</a:t>
                      </a:r>
                      <a:endParaRPr lang="en-US" dirty="0"/>
                    </a:p>
                  </a:txBody>
                  <a:tcPr/>
                </a:tc>
                <a:tc>
                  <a:txBody>
                    <a:bodyPr/>
                    <a:lstStyle/>
                    <a:p>
                      <a:r>
                        <a:rPr lang="en-US" dirty="0" smtClean="0"/>
                        <a:t>Mt. 12:36</a:t>
                      </a:r>
                      <a:endParaRPr lang="en-US" dirty="0"/>
                    </a:p>
                  </a:txBody>
                  <a:tcPr/>
                </a:tc>
                <a:tc>
                  <a:txBody>
                    <a:bodyPr/>
                    <a:lstStyle/>
                    <a:p>
                      <a:r>
                        <a:rPr lang="en-US" dirty="0" smtClean="0"/>
                        <a:t>Mt. 8:29; 1 Cor. 4:5; </a:t>
                      </a:r>
                      <a:r>
                        <a:rPr lang="en-US" dirty="0" err="1" smtClean="0"/>
                        <a:t>Hb</a:t>
                      </a:r>
                      <a:r>
                        <a:rPr lang="en-US" dirty="0" smtClean="0"/>
                        <a:t>. 9:9-10</a:t>
                      </a:r>
                      <a:endParaRPr lang="en-US" dirty="0"/>
                    </a:p>
                  </a:txBody>
                  <a:tcPr/>
                </a:tc>
              </a:tr>
              <a:tr h="380675">
                <a:tc>
                  <a:txBody>
                    <a:bodyPr/>
                    <a:lstStyle/>
                    <a:p>
                      <a:endParaRPr lang="en-US"/>
                    </a:p>
                  </a:txBody>
                  <a:tcPr/>
                </a:tc>
                <a:tc>
                  <a:txBody>
                    <a:bodyPr/>
                    <a:lstStyle/>
                    <a:p>
                      <a:endParaRPr lang="en-US"/>
                    </a:p>
                  </a:txBody>
                  <a:tcPr/>
                </a:tc>
                <a:tc>
                  <a:txBody>
                    <a:bodyPr/>
                    <a:lstStyle/>
                    <a:p>
                      <a:r>
                        <a:rPr lang="en-US" dirty="0" smtClean="0"/>
                        <a:t>Trumpet </a:t>
                      </a:r>
                      <a:br>
                        <a:rPr lang="en-US" dirty="0" smtClean="0"/>
                      </a:br>
                      <a:r>
                        <a:rPr lang="en-US" dirty="0" smtClean="0"/>
                        <a:t>1 Cor. 15:22</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852578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210990"/>
            <a:ext cx="8641080" cy="1143000"/>
          </a:xfrm>
        </p:spPr>
        <p:txBody>
          <a:bodyPr>
            <a:normAutofit/>
          </a:bodyPr>
          <a:lstStyle/>
          <a:p>
            <a:r>
              <a:rPr lang="en-US" sz="3200" u="sng" dirty="0" smtClean="0"/>
              <a:t>The “two age” Delineation of Time in the Bible</a:t>
            </a:r>
            <a:endParaRPr lang="en-US" sz="3200"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42562193"/>
              </p:ext>
            </p:extLst>
          </p:nvPr>
        </p:nvGraphicFramePr>
        <p:xfrm>
          <a:off x="479425" y="790820"/>
          <a:ext cx="8642350" cy="5933440"/>
        </p:xfrm>
        <a:graphic>
          <a:graphicData uri="http://schemas.openxmlformats.org/drawingml/2006/table">
            <a:tbl>
              <a:tblPr firstRow="1" bandRow="1">
                <a:tableStyleId>{5940675A-B579-460E-94D1-54222C63F5DA}</a:tableStyleId>
              </a:tblPr>
              <a:tblGrid>
                <a:gridCol w="4321175"/>
                <a:gridCol w="4321175"/>
              </a:tblGrid>
              <a:tr h="370840">
                <a:tc>
                  <a:txBody>
                    <a:bodyPr/>
                    <a:lstStyle/>
                    <a:p>
                      <a:r>
                        <a:rPr lang="en-US" dirty="0" smtClean="0"/>
                        <a:t>Hebrew-</a:t>
                      </a:r>
                      <a:r>
                        <a:rPr lang="en-US" baseline="0" dirty="0" smtClean="0"/>
                        <a:t> </a:t>
                      </a:r>
                      <a:r>
                        <a:rPr lang="en-US" baseline="0" dirty="0" err="1" smtClean="0"/>
                        <a:t>kates</a:t>
                      </a:r>
                      <a:r>
                        <a:rPr lang="en-US" baseline="0" dirty="0" smtClean="0"/>
                        <a:t> hay </a:t>
                      </a:r>
                      <a:r>
                        <a:rPr lang="en-US" baseline="0" dirty="0" err="1" smtClean="0"/>
                        <a:t>yamim</a:t>
                      </a:r>
                      <a:r>
                        <a:rPr lang="en-US" baseline="0" dirty="0" smtClean="0"/>
                        <a:t> = end of the days</a:t>
                      </a:r>
                      <a:endParaRPr lang="en-US" dirty="0"/>
                    </a:p>
                  </a:txBody>
                  <a:tcPr/>
                </a:tc>
                <a:tc>
                  <a:txBody>
                    <a:bodyPr/>
                    <a:lstStyle/>
                    <a:p>
                      <a:r>
                        <a:rPr lang="en-US" dirty="0" smtClean="0"/>
                        <a:t>Greek- </a:t>
                      </a:r>
                      <a:r>
                        <a:rPr lang="en-US" dirty="0" err="1" smtClean="0"/>
                        <a:t>sunteliah</a:t>
                      </a:r>
                      <a:r>
                        <a:rPr lang="en-US" dirty="0" smtClean="0"/>
                        <a:t> aeon = end of the AGE</a:t>
                      </a:r>
                      <a:endParaRPr lang="en-US" dirty="0"/>
                    </a:p>
                  </a:txBody>
                  <a:tcPr/>
                </a:tc>
              </a:tr>
              <a:tr h="370840">
                <a:tc>
                  <a:txBody>
                    <a:bodyPr/>
                    <a:lstStyle/>
                    <a:p>
                      <a:r>
                        <a:rPr lang="en-US" dirty="0" smtClean="0"/>
                        <a:t>Daniel 12:13</a:t>
                      </a:r>
                    </a:p>
                  </a:txBody>
                  <a:tcPr/>
                </a:tc>
                <a:tc>
                  <a:txBody>
                    <a:bodyPr/>
                    <a:lstStyle/>
                    <a:p>
                      <a:r>
                        <a:rPr lang="en-US" dirty="0" smtClean="0"/>
                        <a:t>Matthew 12:39,</a:t>
                      </a:r>
                      <a:r>
                        <a:rPr lang="en-US" baseline="0" dirty="0" smtClean="0"/>
                        <a:t> 40, 49; 24:3; 28:20</a:t>
                      </a:r>
                      <a:endParaRPr lang="en-US" dirty="0"/>
                    </a:p>
                  </a:txBody>
                  <a:tcPr/>
                </a:tc>
              </a:tr>
              <a:tr h="370840">
                <a:tc>
                  <a:txBody>
                    <a:bodyPr/>
                    <a:lstStyle/>
                    <a:p>
                      <a:r>
                        <a:rPr lang="en-US" dirty="0" smtClean="0"/>
                        <a:t>DO YOUR OWN STUDY!!!!</a:t>
                      </a:r>
                    </a:p>
                  </a:txBody>
                  <a:tcPr/>
                </a:tc>
                <a:tc>
                  <a:txBody>
                    <a:bodyPr/>
                    <a:lstStyle/>
                    <a:p>
                      <a:r>
                        <a:rPr lang="en-US" dirty="0" smtClean="0"/>
                        <a:t>Hebrews 9::26-27</a:t>
                      </a:r>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r h="370840">
                <a:tc>
                  <a:txBody>
                    <a:bodyPr/>
                    <a:lstStyle/>
                    <a:p>
                      <a:endParaRPr lang="en-US" dirty="0" smtClean="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772866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210990"/>
            <a:ext cx="8641080" cy="1143000"/>
          </a:xfrm>
        </p:spPr>
        <p:txBody>
          <a:bodyPr>
            <a:normAutofit/>
          </a:bodyPr>
          <a:lstStyle/>
          <a:p>
            <a:r>
              <a:rPr lang="en-US" sz="2400" u="sng" dirty="0" smtClean="0"/>
              <a:t>The time-frames within “this age” based on Torah Prophecy</a:t>
            </a:r>
            <a:endParaRPr lang="en-US" sz="2400" u="sng" dirty="0"/>
          </a:p>
        </p:txBody>
      </p:sp>
      <p:graphicFrame>
        <p:nvGraphicFramePr>
          <p:cNvPr id="6" name="Table 5"/>
          <p:cNvGraphicFramePr>
            <a:graphicFrameLocks noGrp="1"/>
          </p:cNvGraphicFramePr>
          <p:nvPr>
            <p:extLst>
              <p:ext uri="{D42A27DB-BD31-4B8C-83A1-F6EECF244321}">
                <p14:modId xmlns:p14="http://schemas.microsoft.com/office/powerpoint/2010/main" val="796910905"/>
              </p:ext>
            </p:extLst>
          </p:nvPr>
        </p:nvGraphicFramePr>
        <p:xfrm>
          <a:off x="1600200" y="1295400"/>
          <a:ext cx="6400800" cy="4246880"/>
        </p:xfrm>
        <a:graphic>
          <a:graphicData uri="http://schemas.openxmlformats.org/drawingml/2006/table">
            <a:tbl>
              <a:tblPr firstRow="1" bandRow="1">
                <a:tableStyleId>{073A0DAA-6AF3-43AB-8588-CEC1D06C72B9}</a:tableStyleId>
              </a:tblPr>
              <a:tblGrid>
                <a:gridCol w="1600200"/>
                <a:gridCol w="1600200"/>
                <a:gridCol w="1600200"/>
                <a:gridCol w="1600200"/>
              </a:tblGrid>
              <a:tr h="370840">
                <a:tc>
                  <a:txBody>
                    <a:bodyPr/>
                    <a:lstStyle/>
                    <a:p>
                      <a:r>
                        <a:rPr lang="en-US" dirty="0" smtClean="0"/>
                        <a:t>Blessing</a:t>
                      </a:r>
                      <a:endParaRPr lang="en-US" dirty="0"/>
                    </a:p>
                  </a:txBody>
                  <a:tcPr/>
                </a:tc>
                <a:tc>
                  <a:txBody>
                    <a:bodyPr/>
                    <a:lstStyle/>
                    <a:p>
                      <a:r>
                        <a:rPr lang="en-US" dirty="0" smtClean="0"/>
                        <a:t>Cursing</a:t>
                      </a:r>
                      <a:endParaRPr lang="en-US" dirty="0"/>
                    </a:p>
                  </a:txBody>
                  <a:tcPr/>
                </a:tc>
                <a:tc>
                  <a:txBody>
                    <a:bodyPr/>
                    <a:lstStyle/>
                    <a:p>
                      <a:r>
                        <a:rPr lang="en-US" dirty="0" smtClean="0"/>
                        <a:t>End of the Age</a:t>
                      </a:r>
                      <a:endParaRPr lang="en-US" dirty="0"/>
                    </a:p>
                  </a:txBody>
                  <a:tcPr/>
                </a:tc>
                <a:tc>
                  <a:txBody>
                    <a:bodyPr/>
                    <a:lstStyle/>
                    <a:p>
                      <a:r>
                        <a:rPr lang="en-US" dirty="0" smtClean="0"/>
                        <a:t>Restoration</a:t>
                      </a:r>
                      <a:endParaRPr lang="en-US" dirty="0"/>
                    </a:p>
                  </a:txBody>
                  <a:tcPr/>
                </a:tc>
              </a:tr>
              <a:tr h="370840">
                <a:tc>
                  <a:txBody>
                    <a:bodyPr/>
                    <a:lstStyle/>
                    <a:p>
                      <a:r>
                        <a:rPr lang="en-US" dirty="0" smtClean="0"/>
                        <a:t>Dt. 4:25</a:t>
                      </a:r>
                      <a:endParaRPr lang="en-US" dirty="0"/>
                    </a:p>
                  </a:txBody>
                  <a:tcPr/>
                </a:tc>
                <a:tc>
                  <a:txBody>
                    <a:bodyPr/>
                    <a:lstStyle/>
                    <a:p>
                      <a:r>
                        <a:rPr lang="en-US" dirty="0" smtClean="0"/>
                        <a:t>Dt. 4:26-28</a:t>
                      </a:r>
                      <a:endParaRPr lang="en-US" dirty="0"/>
                    </a:p>
                  </a:txBody>
                  <a:tcPr/>
                </a:tc>
                <a:tc>
                  <a:txBody>
                    <a:bodyPr/>
                    <a:lstStyle/>
                    <a:p>
                      <a:r>
                        <a:rPr lang="en-US" dirty="0" smtClean="0"/>
                        <a:t>Dt. 4:30</a:t>
                      </a:r>
                      <a:endParaRPr lang="en-US" dirty="0"/>
                    </a:p>
                  </a:txBody>
                  <a:tcPr/>
                </a:tc>
                <a:tc>
                  <a:txBody>
                    <a:bodyPr/>
                    <a:lstStyle/>
                    <a:p>
                      <a:r>
                        <a:rPr lang="en-US" dirty="0" smtClean="0"/>
                        <a:t>Dt. 4:29;31</a:t>
                      </a:r>
                      <a:endParaRPr lang="en-US" dirty="0"/>
                    </a:p>
                  </a:txBody>
                  <a:tcPr/>
                </a:tc>
              </a:tr>
              <a:tr h="370840">
                <a:tc>
                  <a:txBody>
                    <a:bodyPr/>
                    <a:lstStyle/>
                    <a:p>
                      <a:r>
                        <a:rPr lang="en-US" dirty="0" smtClean="0"/>
                        <a:t>Dt. 28:1-14</a:t>
                      </a:r>
                      <a:endParaRPr lang="en-US" dirty="0"/>
                    </a:p>
                  </a:txBody>
                  <a:tcPr/>
                </a:tc>
                <a:tc>
                  <a:txBody>
                    <a:bodyPr/>
                    <a:lstStyle/>
                    <a:p>
                      <a:r>
                        <a:rPr lang="en-US" dirty="0" smtClean="0"/>
                        <a:t>Dt. 28:15-29:29</a:t>
                      </a:r>
                      <a:endParaRPr lang="en-US" dirty="0"/>
                    </a:p>
                  </a:txBody>
                  <a:tcPr/>
                </a:tc>
                <a:tc>
                  <a:txBody>
                    <a:bodyPr/>
                    <a:lstStyle/>
                    <a:p>
                      <a:r>
                        <a:rPr lang="en-US" dirty="0" smtClean="0"/>
                        <a:t>Dt. 30</a:t>
                      </a:r>
                      <a:endParaRPr lang="en-US" dirty="0"/>
                    </a:p>
                  </a:txBody>
                  <a:tcPr/>
                </a:tc>
                <a:tc>
                  <a:txBody>
                    <a:bodyPr/>
                    <a:lstStyle/>
                    <a:p>
                      <a:r>
                        <a:rPr lang="en-US" dirty="0" smtClean="0"/>
                        <a:t>Dt. 30</a:t>
                      </a:r>
                      <a:endParaRPr lang="en-US" dirty="0"/>
                    </a:p>
                  </a:txBody>
                  <a:tcPr/>
                </a:tc>
              </a:tr>
              <a:tr h="370840">
                <a:tc>
                  <a:txBody>
                    <a:bodyPr/>
                    <a:lstStyle/>
                    <a:p>
                      <a:r>
                        <a:rPr lang="en-US" dirty="0" smtClean="0"/>
                        <a:t>Dt.</a:t>
                      </a:r>
                      <a:r>
                        <a:rPr lang="en-US" baseline="0" dirty="0" smtClean="0"/>
                        <a:t> 31:1-13</a:t>
                      </a:r>
                      <a:endParaRPr lang="en-US" dirty="0"/>
                    </a:p>
                  </a:txBody>
                  <a:tcPr/>
                </a:tc>
                <a:tc>
                  <a:txBody>
                    <a:bodyPr/>
                    <a:lstStyle/>
                    <a:p>
                      <a:r>
                        <a:rPr lang="en-US" dirty="0" smtClean="0"/>
                        <a:t>Dt. 31:14-16</a:t>
                      </a:r>
                      <a:endParaRPr lang="en-US" dirty="0"/>
                    </a:p>
                  </a:txBody>
                  <a:tcPr/>
                </a:tc>
                <a:tc>
                  <a:txBody>
                    <a:bodyPr/>
                    <a:lstStyle/>
                    <a:p>
                      <a:r>
                        <a:rPr lang="en-US" dirty="0" smtClean="0"/>
                        <a:t>Dt. 31:16-18</a:t>
                      </a:r>
                      <a:endParaRPr lang="en-US" dirty="0"/>
                    </a:p>
                  </a:txBody>
                  <a:tcPr/>
                </a:tc>
                <a:tc>
                  <a:txBody>
                    <a:bodyPr/>
                    <a:lstStyle/>
                    <a:p>
                      <a:endParaRPr lang="en-US" dirty="0"/>
                    </a:p>
                  </a:txBody>
                  <a:tcPr/>
                </a:tc>
              </a:tr>
              <a:tr h="370840">
                <a:tc>
                  <a:txBody>
                    <a:bodyPr/>
                    <a:lstStyle/>
                    <a:p>
                      <a:r>
                        <a:rPr lang="en-US" dirty="0" smtClean="0"/>
                        <a:t>Dt. 31:20</a:t>
                      </a:r>
                      <a:endParaRPr lang="en-US" dirty="0"/>
                    </a:p>
                  </a:txBody>
                  <a:tcPr/>
                </a:tc>
                <a:tc>
                  <a:txBody>
                    <a:bodyPr/>
                    <a:lstStyle/>
                    <a:p>
                      <a:r>
                        <a:rPr lang="en-US" dirty="0" smtClean="0"/>
                        <a:t>Dt. 31:21-22</a:t>
                      </a:r>
                      <a:endParaRPr lang="en-US" dirty="0"/>
                    </a:p>
                  </a:txBody>
                  <a:tcPr/>
                </a:tc>
                <a:tc>
                  <a:txBody>
                    <a:bodyPr/>
                    <a:lstStyle/>
                    <a:p>
                      <a:r>
                        <a:rPr lang="en-US" dirty="0" smtClean="0"/>
                        <a:t>Dt. 31:</a:t>
                      </a:r>
                      <a:endParaRPr lang="en-US" dirty="0"/>
                    </a:p>
                  </a:txBody>
                  <a:tcPr/>
                </a:tc>
                <a:tc>
                  <a:txBody>
                    <a:bodyPr/>
                    <a:lstStyle/>
                    <a:p>
                      <a:endParaRPr lang="en-US"/>
                    </a:p>
                  </a:txBody>
                  <a:tcPr/>
                </a:tc>
              </a:tr>
              <a:tr h="370840">
                <a:tc>
                  <a:txBody>
                    <a:bodyPr/>
                    <a:lstStyle/>
                    <a:p>
                      <a:endParaRPr lang="en-US"/>
                    </a:p>
                  </a:txBody>
                  <a:tcPr/>
                </a:tc>
                <a:tc>
                  <a:txBody>
                    <a:bodyPr/>
                    <a:lstStyle/>
                    <a:p>
                      <a:r>
                        <a:rPr lang="en-US" dirty="0" smtClean="0"/>
                        <a:t>Dt. 31:24-29</a:t>
                      </a:r>
                      <a:endParaRPr lang="en-US" dirty="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dirty="0" smtClean="0"/>
                        <a:t>Dt. 31:29</a:t>
                      </a:r>
                    </a:p>
                    <a:p>
                      <a:endParaRPr lang="en-US" dirty="0"/>
                    </a:p>
                  </a:txBody>
                  <a:tcPr/>
                </a:tc>
                <a:tc>
                  <a:txBody>
                    <a:bodyPr/>
                    <a:lstStyle/>
                    <a:p>
                      <a:endParaRPr lang="en-US" dirty="0"/>
                    </a:p>
                  </a:txBody>
                  <a:tcPr/>
                </a:tc>
              </a:tr>
              <a:tr h="370840">
                <a:tc>
                  <a:txBody>
                    <a:bodyPr/>
                    <a:lstStyle/>
                    <a:p>
                      <a:r>
                        <a:rPr lang="en-US" dirty="0" smtClean="0"/>
                        <a:t>Dt. 32:1-14</a:t>
                      </a:r>
                      <a:endParaRPr lang="en-US" dirty="0"/>
                    </a:p>
                  </a:txBody>
                  <a:tcPr/>
                </a:tc>
                <a:tc>
                  <a:txBody>
                    <a:bodyPr/>
                    <a:lstStyle/>
                    <a:p>
                      <a:r>
                        <a:rPr lang="en-US" dirty="0" smtClean="0"/>
                        <a:t>Dt. 32:15-33</a:t>
                      </a:r>
                      <a:endParaRPr lang="en-US" dirty="0"/>
                    </a:p>
                  </a:txBody>
                  <a:tcPr/>
                </a:tc>
                <a:tc>
                  <a:txBody>
                    <a:bodyPr/>
                    <a:lstStyle/>
                    <a:p>
                      <a:r>
                        <a:rPr lang="en-US" dirty="0" smtClean="0"/>
                        <a:t>Dt. 32:34-38</a:t>
                      </a:r>
                      <a:endParaRPr lang="en-US" dirty="0"/>
                    </a:p>
                  </a:txBody>
                  <a:tcPr/>
                </a:tc>
                <a:tc>
                  <a:txBody>
                    <a:bodyPr/>
                    <a:lstStyle/>
                    <a:p>
                      <a:r>
                        <a:rPr lang="en-US" dirty="0" smtClean="0"/>
                        <a:t>Dt. 32:39-43</a:t>
                      </a:r>
                      <a:endParaRPr lang="en-US" dirty="0"/>
                    </a:p>
                  </a:txBody>
                  <a:tcPr/>
                </a:tc>
              </a:tr>
              <a:tr h="370840">
                <a:tc>
                  <a:txBody>
                    <a:bodyPr/>
                    <a:lstStyle/>
                    <a:p>
                      <a:r>
                        <a:rPr lang="en-US" dirty="0" smtClean="0"/>
                        <a:t>Lv. 26</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7" name="Title 1"/>
          <p:cNvSpPr txBox="1">
            <a:spLocks/>
          </p:cNvSpPr>
          <p:nvPr/>
        </p:nvSpPr>
        <p:spPr>
          <a:xfrm>
            <a:off x="480060" y="5656410"/>
            <a:ext cx="8641080" cy="1143000"/>
          </a:xfrm>
          <a:prstGeom prst="rect">
            <a:avLst/>
          </a:prstGeom>
        </p:spPr>
        <p:txBody>
          <a:bodyPr vert="horz" lIns="91427" tIns="45714" rIns="91427" bIns="45714" rtlCol="0" anchor="ctr">
            <a:normAutofit/>
          </a:bodyPr>
          <a:lstStyle>
            <a:lvl1pPr algn="ctr" defTabSz="457136" rtl="0" eaLnBrk="1" latinLnBrk="0" hangingPunct="1">
              <a:spcBef>
                <a:spcPct val="0"/>
              </a:spcBef>
              <a:buNone/>
              <a:defRPr sz="4400" kern="1200">
                <a:solidFill>
                  <a:schemeClr val="tx1"/>
                </a:solidFill>
                <a:latin typeface="+mj-lt"/>
                <a:ea typeface="+mj-ea"/>
                <a:cs typeface="+mj-cs"/>
              </a:defRPr>
            </a:lvl1pPr>
          </a:lstStyle>
          <a:p>
            <a:r>
              <a:rPr lang="en-US" sz="2400" u="sng" dirty="0" smtClean="0"/>
              <a:t>This is the Narrative the Prophets are constantly recycling</a:t>
            </a:r>
            <a:endParaRPr lang="en-US" sz="2400" u="sng" dirty="0"/>
          </a:p>
        </p:txBody>
      </p:sp>
    </p:spTree>
    <p:extLst>
      <p:ext uri="{BB962C8B-B14F-4D97-AF65-F5344CB8AC3E}">
        <p14:creationId xmlns:p14="http://schemas.microsoft.com/office/powerpoint/2010/main" val="725606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a:off x="4296643" y="1862904"/>
            <a:ext cx="4433683" cy="4352132"/>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2102389" y="1710504"/>
            <a:ext cx="635086" cy="2058940"/>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8730325" y="1323140"/>
            <a:ext cx="0" cy="4883855"/>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60304" y="3300942"/>
            <a:ext cx="246619"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06922" y="3300942"/>
            <a:ext cx="160304"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567225" y="3300942"/>
            <a:ext cx="123310"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703463" y="3300942"/>
            <a:ext cx="271870"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rot="16200000">
            <a:off x="141978" y="2719496"/>
            <a:ext cx="529888" cy="271869"/>
          </a:xfrm>
          <a:prstGeom prst="rect">
            <a:avLst/>
          </a:prstGeom>
          <a:noFill/>
          <a:ln>
            <a:solidFill>
              <a:schemeClr val="tx1"/>
            </a:solidFill>
          </a:ln>
        </p:spPr>
        <p:txBody>
          <a:bodyPr wrap="none" rtlCol="0">
            <a:spAutoFit/>
          </a:bodyPr>
          <a:lstStyle/>
          <a:p>
            <a:pPr>
              <a:lnSpc>
                <a:spcPct val="80000"/>
              </a:lnSpc>
            </a:pPr>
            <a:r>
              <a:rPr lang="en-US" sz="1400" dirty="0" smtClean="0"/>
              <a:t>Sinai</a:t>
            </a:r>
            <a:endParaRPr lang="en-US" sz="1400" dirty="0"/>
          </a:p>
        </p:txBody>
      </p:sp>
      <p:sp>
        <p:nvSpPr>
          <p:cNvPr id="62" name="TextBox 61"/>
          <p:cNvSpPr txBox="1"/>
          <p:nvPr/>
        </p:nvSpPr>
        <p:spPr>
          <a:xfrm rot="16200000">
            <a:off x="-402242" y="4834053"/>
            <a:ext cx="1914281" cy="271869"/>
          </a:xfrm>
          <a:prstGeom prst="rect">
            <a:avLst/>
          </a:prstGeom>
          <a:noFill/>
          <a:ln>
            <a:solidFill>
              <a:schemeClr val="tx1"/>
            </a:solidFill>
          </a:ln>
        </p:spPr>
        <p:txBody>
          <a:bodyPr wrap="none" rtlCol="0">
            <a:spAutoFit/>
          </a:bodyPr>
          <a:lstStyle/>
          <a:p>
            <a:pPr>
              <a:lnSpc>
                <a:spcPct val="80000"/>
              </a:lnSpc>
            </a:pPr>
            <a:r>
              <a:rPr lang="en-US" sz="1400" dirty="0" smtClean="0"/>
              <a:t>Wilderness Wanderings</a:t>
            </a:r>
            <a:endParaRPr lang="en-US" sz="1400" dirty="0"/>
          </a:p>
        </p:txBody>
      </p:sp>
      <p:sp>
        <p:nvSpPr>
          <p:cNvPr id="63" name="TextBox 62"/>
          <p:cNvSpPr txBox="1"/>
          <p:nvPr/>
        </p:nvSpPr>
        <p:spPr>
          <a:xfrm rot="16200000">
            <a:off x="883756" y="2608535"/>
            <a:ext cx="674621" cy="271869"/>
          </a:xfrm>
          <a:prstGeom prst="rect">
            <a:avLst/>
          </a:prstGeom>
          <a:noFill/>
          <a:ln>
            <a:solidFill>
              <a:schemeClr val="tx1"/>
            </a:solidFill>
          </a:ln>
        </p:spPr>
        <p:txBody>
          <a:bodyPr wrap="none" rtlCol="0">
            <a:spAutoFit/>
          </a:bodyPr>
          <a:lstStyle/>
          <a:p>
            <a:pPr>
              <a:lnSpc>
                <a:spcPct val="80000"/>
              </a:lnSpc>
            </a:pPr>
            <a:r>
              <a:rPr lang="en-US" sz="1400" dirty="0" smtClean="0"/>
              <a:t>Judges </a:t>
            </a:r>
            <a:endParaRPr lang="en-US" sz="1400" dirty="0"/>
          </a:p>
        </p:txBody>
      </p:sp>
      <p:sp>
        <p:nvSpPr>
          <p:cNvPr id="64" name="TextBox 63"/>
          <p:cNvSpPr txBox="1"/>
          <p:nvPr/>
        </p:nvSpPr>
        <p:spPr>
          <a:xfrm rot="16200000">
            <a:off x="629622" y="4604592"/>
            <a:ext cx="1455359" cy="271869"/>
          </a:xfrm>
          <a:prstGeom prst="rect">
            <a:avLst/>
          </a:prstGeom>
          <a:noFill/>
          <a:ln>
            <a:solidFill>
              <a:schemeClr val="tx1"/>
            </a:solidFill>
          </a:ln>
        </p:spPr>
        <p:txBody>
          <a:bodyPr wrap="none" rtlCol="0">
            <a:spAutoFit/>
          </a:bodyPr>
          <a:lstStyle/>
          <a:p>
            <a:pPr>
              <a:lnSpc>
                <a:spcPct val="80000"/>
              </a:lnSpc>
            </a:pPr>
            <a:r>
              <a:rPr lang="en-US" sz="1400" dirty="0" smtClean="0"/>
              <a:t>Given to Enemies</a:t>
            </a:r>
            <a:endParaRPr lang="en-US" sz="1400" dirty="0"/>
          </a:p>
        </p:txBody>
      </p:sp>
      <p:sp>
        <p:nvSpPr>
          <p:cNvPr id="69" name="TextBox 68"/>
          <p:cNvSpPr txBox="1"/>
          <p:nvPr/>
        </p:nvSpPr>
        <p:spPr>
          <a:xfrm rot="16200000">
            <a:off x="-491665" y="4565582"/>
            <a:ext cx="1377338" cy="271869"/>
          </a:xfrm>
          <a:prstGeom prst="rect">
            <a:avLst/>
          </a:prstGeom>
          <a:noFill/>
          <a:ln>
            <a:solidFill>
              <a:schemeClr val="tx1"/>
            </a:solidFill>
          </a:ln>
        </p:spPr>
        <p:txBody>
          <a:bodyPr wrap="none" rtlCol="0">
            <a:spAutoFit/>
          </a:bodyPr>
          <a:lstStyle/>
          <a:p>
            <a:pPr>
              <a:lnSpc>
                <a:spcPct val="80000"/>
              </a:lnSpc>
            </a:pPr>
            <a:r>
              <a:rPr lang="en-US" sz="1400" dirty="0" smtClean="0"/>
              <a:t>Egyptian Slavery</a:t>
            </a:r>
            <a:endParaRPr lang="en-US" sz="1400" dirty="0"/>
          </a:p>
        </p:txBody>
      </p:sp>
      <p:sp>
        <p:nvSpPr>
          <p:cNvPr id="72" name="TextBox 71"/>
          <p:cNvSpPr txBox="1"/>
          <p:nvPr/>
        </p:nvSpPr>
        <p:spPr>
          <a:xfrm>
            <a:off x="1627814" y="4040368"/>
            <a:ext cx="488685" cy="271869"/>
          </a:xfrm>
          <a:prstGeom prst="rect">
            <a:avLst/>
          </a:prstGeom>
          <a:noFill/>
          <a:ln>
            <a:solidFill>
              <a:schemeClr val="tx1"/>
            </a:solidFill>
          </a:ln>
        </p:spPr>
        <p:txBody>
          <a:bodyPr wrap="none" rtlCol="0">
            <a:spAutoFit/>
          </a:bodyPr>
          <a:lstStyle/>
          <a:p>
            <a:pPr>
              <a:lnSpc>
                <a:spcPct val="80000"/>
              </a:lnSpc>
            </a:pPr>
            <a:r>
              <a:rPr lang="en-US" sz="1400" dirty="0" smtClean="0"/>
              <a:t>Saul</a:t>
            </a:r>
            <a:endParaRPr lang="en-US" sz="1400" dirty="0"/>
          </a:p>
        </p:txBody>
      </p:sp>
      <p:cxnSp>
        <p:nvCxnSpPr>
          <p:cNvPr id="74" name="Straight Arrow Connector 73"/>
          <p:cNvCxnSpPr/>
          <p:nvPr/>
        </p:nvCxnSpPr>
        <p:spPr>
          <a:xfrm flipH="1">
            <a:off x="962405" y="3300942"/>
            <a:ext cx="233704"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1196109" y="3300942"/>
            <a:ext cx="271870" cy="567134"/>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1467980" y="3769444"/>
            <a:ext cx="611525" cy="98632"/>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rot="16200000">
            <a:off x="-46840" y="2127704"/>
            <a:ext cx="1697901" cy="271869"/>
          </a:xfrm>
          <a:prstGeom prst="rect">
            <a:avLst/>
          </a:prstGeom>
          <a:noFill/>
          <a:ln>
            <a:solidFill>
              <a:schemeClr val="tx1"/>
            </a:solidFill>
          </a:ln>
        </p:spPr>
        <p:txBody>
          <a:bodyPr wrap="none" rtlCol="0">
            <a:spAutoFit/>
          </a:bodyPr>
          <a:lstStyle/>
          <a:p>
            <a:pPr>
              <a:lnSpc>
                <a:spcPct val="80000"/>
              </a:lnSpc>
            </a:pPr>
            <a:r>
              <a:rPr lang="en-US" sz="1400" dirty="0" smtClean="0"/>
              <a:t>Joshua’s Deliverance</a:t>
            </a:r>
            <a:endParaRPr lang="en-US" sz="1400" dirty="0"/>
          </a:p>
        </p:txBody>
      </p:sp>
      <p:sp>
        <p:nvSpPr>
          <p:cNvPr id="86" name="TextBox 85"/>
          <p:cNvSpPr txBox="1"/>
          <p:nvPr/>
        </p:nvSpPr>
        <p:spPr>
          <a:xfrm rot="16200000">
            <a:off x="222396" y="4608751"/>
            <a:ext cx="1455359" cy="271869"/>
          </a:xfrm>
          <a:prstGeom prst="rect">
            <a:avLst/>
          </a:prstGeom>
          <a:noFill/>
          <a:ln>
            <a:solidFill>
              <a:schemeClr val="tx1"/>
            </a:solidFill>
          </a:ln>
        </p:spPr>
        <p:txBody>
          <a:bodyPr wrap="none" rtlCol="0">
            <a:spAutoFit/>
          </a:bodyPr>
          <a:lstStyle/>
          <a:p>
            <a:pPr>
              <a:lnSpc>
                <a:spcPct val="80000"/>
              </a:lnSpc>
            </a:pPr>
            <a:r>
              <a:rPr lang="en-US" sz="1400" dirty="0" smtClean="0"/>
              <a:t>Given to Enemies</a:t>
            </a:r>
            <a:endParaRPr lang="en-US" sz="1400" dirty="0"/>
          </a:p>
        </p:txBody>
      </p:sp>
      <p:sp>
        <p:nvSpPr>
          <p:cNvPr id="95" name="TextBox 94"/>
          <p:cNvSpPr txBox="1"/>
          <p:nvPr/>
        </p:nvSpPr>
        <p:spPr>
          <a:xfrm>
            <a:off x="2697556" y="1331811"/>
            <a:ext cx="597740" cy="271869"/>
          </a:xfrm>
          <a:prstGeom prst="rect">
            <a:avLst/>
          </a:prstGeom>
          <a:noFill/>
          <a:ln>
            <a:solidFill>
              <a:schemeClr val="tx1"/>
            </a:solidFill>
          </a:ln>
        </p:spPr>
        <p:txBody>
          <a:bodyPr wrap="none" rtlCol="0">
            <a:spAutoFit/>
          </a:bodyPr>
          <a:lstStyle/>
          <a:p>
            <a:pPr>
              <a:lnSpc>
                <a:spcPct val="80000"/>
              </a:lnSpc>
            </a:pPr>
            <a:r>
              <a:rPr lang="en-US" sz="1400" dirty="0" smtClean="0"/>
              <a:t>David</a:t>
            </a:r>
            <a:endParaRPr lang="en-US" sz="1400" dirty="0"/>
          </a:p>
        </p:txBody>
      </p:sp>
      <p:sp>
        <p:nvSpPr>
          <p:cNvPr id="96" name="6-Point Star 95"/>
          <p:cNvSpPr/>
          <p:nvPr/>
        </p:nvSpPr>
        <p:spPr>
          <a:xfrm>
            <a:off x="2737475" y="650209"/>
            <a:ext cx="493240" cy="591792"/>
          </a:xfrm>
          <a:prstGeom prst="star6">
            <a:avLst/>
          </a:prstGeom>
          <a:noFill/>
          <a:ln w="28575"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1" name="Straight Arrow Connector 100"/>
          <p:cNvCxnSpPr/>
          <p:nvPr/>
        </p:nvCxnSpPr>
        <p:spPr>
          <a:xfrm>
            <a:off x="2730583" y="1710504"/>
            <a:ext cx="611525" cy="0"/>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rot="16200000">
            <a:off x="786202" y="2451471"/>
            <a:ext cx="2125289" cy="271869"/>
          </a:xfrm>
          <a:prstGeom prst="rect">
            <a:avLst/>
          </a:prstGeom>
          <a:noFill/>
          <a:ln>
            <a:solidFill>
              <a:schemeClr val="tx1"/>
            </a:solidFill>
          </a:ln>
        </p:spPr>
        <p:txBody>
          <a:bodyPr wrap="none" rtlCol="0">
            <a:spAutoFit/>
          </a:bodyPr>
          <a:lstStyle/>
          <a:p>
            <a:pPr>
              <a:lnSpc>
                <a:spcPct val="80000"/>
              </a:lnSpc>
            </a:pPr>
            <a:r>
              <a:rPr lang="en-US" sz="1400" dirty="0" smtClean="0"/>
              <a:t>Deliverance From Enemies</a:t>
            </a:r>
            <a:endParaRPr lang="en-US" sz="1400" dirty="0"/>
          </a:p>
        </p:txBody>
      </p:sp>
      <p:sp>
        <p:nvSpPr>
          <p:cNvPr id="106" name="TextBox 105"/>
          <p:cNvSpPr txBox="1"/>
          <p:nvPr/>
        </p:nvSpPr>
        <p:spPr>
          <a:xfrm>
            <a:off x="3496631" y="1381442"/>
            <a:ext cx="830138" cy="271869"/>
          </a:xfrm>
          <a:prstGeom prst="rect">
            <a:avLst/>
          </a:prstGeom>
          <a:noFill/>
          <a:ln>
            <a:solidFill>
              <a:schemeClr val="tx1"/>
            </a:solidFill>
          </a:ln>
        </p:spPr>
        <p:txBody>
          <a:bodyPr wrap="none" rtlCol="0">
            <a:spAutoFit/>
          </a:bodyPr>
          <a:lstStyle/>
          <a:p>
            <a:pPr>
              <a:lnSpc>
                <a:spcPct val="80000"/>
              </a:lnSpc>
            </a:pPr>
            <a:r>
              <a:rPr lang="en-US" sz="1400" dirty="0" smtClean="0"/>
              <a:t>Solomon</a:t>
            </a:r>
            <a:endParaRPr lang="en-US" sz="1400" dirty="0"/>
          </a:p>
        </p:txBody>
      </p:sp>
      <p:sp>
        <p:nvSpPr>
          <p:cNvPr id="107" name="TextBox 106"/>
          <p:cNvSpPr txBox="1"/>
          <p:nvPr/>
        </p:nvSpPr>
        <p:spPr>
          <a:xfrm>
            <a:off x="4432748" y="1616010"/>
            <a:ext cx="973556" cy="271869"/>
          </a:xfrm>
          <a:prstGeom prst="rect">
            <a:avLst/>
          </a:prstGeom>
          <a:noFill/>
          <a:ln>
            <a:solidFill>
              <a:schemeClr val="tx1"/>
            </a:solidFill>
          </a:ln>
        </p:spPr>
        <p:txBody>
          <a:bodyPr wrap="none" rtlCol="0">
            <a:spAutoFit/>
          </a:bodyPr>
          <a:lstStyle/>
          <a:p>
            <a:pPr>
              <a:lnSpc>
                <a:spcPct val="80000"/>
              </a:lnSpc>
            </a:pPr>
            <a:r>
              <a:rPr lang="en-US" sz="1400" dirty="0" err="1" smtClean="0"/>
              <a:t>Reheboam</a:t>
            </a:r>
            <a:endParaRPr lang="en-US" sz="1400" dirty="0"/>
          </a:p>
        </p:txBody>
      </p:sp>
      <p:cxnSp>
        <p:nvCxnSpPr>
          <p:cNvPr id="108" name="Straight Arrow Connector 107"/>
          <p:cNvCxnSpPr/>
          <p:nvPr/>
        </p:nvCxnSpPr>
        <p:spPr>
          <a:xfrm>
            <a:off x="3342109" y="1710504"/>
            <a:ext cx="954535" cy="152400"/>
          </a:xfrm>
          <a:prstGeom prst="straightConnector1">
            <a:avLst/>
          </a:prstGeom>
          <a:ln>
            <a:solidFill>
              <a:schemeClr val="tx1"/>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12" name="TextBox 111"/>
          <p:cNvSpPr txBox="1"/>
          <p:nvPr/>
        </p:nvSpPr>
        <p:spPr>
          <a:xfrm>
            <a:off x="4755326" y="1942478"/>
            <a:ext cx="700044" cy="271869"/>
          </a:xfrm>
          <a:prstGeom prst="rect">
            <a:avLst/>
          </a:prstGeom>
          <a:noFill/>
          <a:ln>
            <a:solidFill>
              <a:schemeClr val="tx1"/>
            </a:solidFill>
          </a:ln>
        </p:spPr>
        <p:txBody>
          <a:bodyPr wrap="none" rtlCol="0">
            <a:spAutoFit/>
          </a:bodyPr>
          <a:lstStyle/>
          <a:p>
            <a:pPr>
              <a:lnSpc>
                <a:spcPct val="80000"/>
              </a:lnSpc>
            </a:pPr>
            <a:r>
              <a:rPr lang="en-US" sz="1400" dirty="0" smtClean="0"/>
              <a:t>Assyria</a:t>
            </a:r>
            <a:endParaRPr lang="en-US" sz="1400" dirty="0"/>
          </a:p>
        </p:txBody>
      </p:sp>
      <p:sp>
        <p:nvSpPr>
          <p:cNvPr id="113" name="TextBox 112"/>
          <p:cNvSpPr txBox="1"/>
          <p:nvPr/>
        </p:nvSpPr>
        <p:spPr>
          <a:xfrm>
            <a:off x="3992155" y="2426352"/>
            <a:ext cx="774120" cy="271869"/>
          </a:xfrm>
          <a:prstGeom prst="rect">
            <a:avLst/>
          </a:prstGeom>
          <a:noFill/>
          <a:ln>
            <a:solidFill>
              <a:schemeClr val="tx1"/>
            </a:solidFill>
          </a:ln>
        </p:spPr>
        <p:txBody>
          <a:bodyPr wrap="none" rtlCol="0">
            <a:spAutoFit/>
          </a:bodyPr>
          <a:lstStyle/>
          <a:p>
            <a:pPr>
              <a:lnSpc>
                <a:spcPct val="80000"/>
              </a:lnSpc>
            </a:pPr>
            <a:r>
              <a:rPr lang="en-US" sz="1400" dirty="0" smtClean="0"/>
              <a:t>Babylon</a:t>
            </a:r>
            <a:endParaRPr lang="en-US" sz="1400" dirty="0"/>
          </a:p>
        </p:txBody>
      </p:sp>
      <p:sp>
        <p:nvSpPr>
          <p:cNvPr id="114" name="TextBox 113"/>
          <p:cNvSpPr txBox="1"/>
          <p:nvPr/>
        </p:nvSpPr>
        <p:spPr>
          <a:xfrm>
            <a:off x="4048620" y="2809912"/>
            <a:ext cx="1113556" cy="271869"/>
          </a:xfrm>
          <a:prstGeom prst="rect">
            <a:avLst/>
          </a:prstGeom>
          <a:noFill/>
          <a:ln>
            <a:solidFill>
              <a:schemeClr val="tx1"/>
            </a:solidFill>
          </a:ln>
        </p:spPr>
        <p:txBody>
          <a:bodyPr wrap="none" rtlCol="0">
            <a:spAutoFit/>
          </a:bodyPr>
          <a:lstStyle/>
          <a:p>
            <a:pPr>
              <a:lnSpc>
                <a:spcPct val="80000"/>
              </a:lnSpc>
            </a:pPr>
            <a:r>
              <a:rPr lang="en-US" sz="1400" dirty="0" err="1" smtClean="0"/>
              <a:t>Medo</a:t>
            </a:r>
            <a:r>
              <a:rPr lang="en-US" sz="1400" dirty="0" smtClean="0"/>
              <a:t>-Persia</a:t>
            </a:r>
            <a:endParaRPr lang="en-US" sz="1400" dirty="0"/>
          </a:p>
        </p:txBody>
      </p:sp>
      <p:sp>
        <p:nvSpPr>
          <p:cNvPr id="115" name="TextBox 114"/>
          <p:cNvSpPr txBox="1"/>
          <p:nvPr/>
        </p:nvSpPr>
        <p:spPr>
          <a:xfrm>
            <a:off x="4777552" y="3165009"/>
            <a:ext cx="710451" cy="271869"/>
          </a:xfrm>
          <a:prstGeom prst="rect">
            <a:avLst/>
          </a:prstGeom>
          <a:noFill/>
          <a:ln>
            <a:solidFill>
              <a:schemeClr val="tx1"/>
            </a:solidFill>
          </a:ln>
        </p:spPr>
        <p:txBody>
          <a:bodyPr wrap="none" rtlCol="0">
            <a:spAutoFit/>
          </a:bodyPr>
          <a:lstStyle/>
          <a:p>
            <a:pPr>
              <a:lnSpc>
                <a:spcPct val="80000"/>
              </a:lnSpc>
            </a:pPr>
            <a:r>
              <a:rPr lang="en-US" sz="1400" dirty="0" smtClean="0"/>
              <a:t>Greece</a:t>
            </a:r>
            <a:endParaRPr lang="en-US" sz="1400" dirty="0"/>
          </a:p>
        </p:txBody>
      </p:sp>
      <p:sp>
        <p:nvSpPr>
          <p:cNvPr id="116" name="TextBox 115"/>
          <p:cNvSpPr txBox="1"/>
          <p:nvPr/>
        </p:nvSpPr>
        <p:spPr>
          <a:xfrm>
            <a:off x="5205379" y="3519475"/>
            <a:ext cx="609574" cy="271869"/>
          </a:xfrm>
          <a:prstGeom prst="rect">
            <a:avLst/>
          </a:prstGeom>
          <a:noFill/>
          <a:ln>
            <a:solidFill>
              <a:schemeClr val="tx1"/>
            </a:solidFill>
          </a:ln>
        </p:spPr>
        <p:txBody>
          <a:bodyPr wrap="none" rtlCol="0">
            <a:spAutoFit/>
          </a:bodyPr>
          <a:lstStyle/>
          <a:p>
            <a:pPr>
              <a:lnSpc>
                <a:spcPct val="80000"/>
              </a:lnSpc>
            </a:pPr>
            <a:r>
              <a:rPr lang="en-US" sz="1400" dirty="0" smtClean="0"/>
              <a:t>Rome</a:t>
            </a:r>
            <a:endParaRPr lang="en-US" sz="1400" dirty="0"/>
          </a:p>
        </p:txBody>
      </p:sp>
      <p:sp>
        <p:nvSpPr>
          <p:cNvPr id="117" name="TextBox 116"/>
          <p:cNvSpPr txBox="1"/>
          <p:nvPr/>
        </p:nvSpPr>
        <p:spPr>
          <a:xfrm>
            <a:off x="4229339" y="3868076"/>
            <a:ext cx="2041657" cy="271869"/>
          </a:xfrm>
          <a:prstGeom prst="rect">
            <a:avLst/>
          </a:prstGeom>
          <a:noFill/>
          <a:ln>
            <a:solidFill>
              <a:schemeClr val="tx1"/>
            </a:solidFill>
          </a:ln>
        </p:spPr>
        <p:txBody>
          <a:bodyPr wrap="none" rtlCol="0">
            <a:spAutoFit/>
          </a:bodyPr>
          <a:lstStyle/>
          <a:p>
            <a:pPr>
              <a:lnSpc>
                <a:spcPct val="80000"/>
              </a:lnSpc>
            </a:pPr>
            <a:r>
              <a:rPr lang="en-US" sz="1400" dirty="0" smtClean="0"/>
              <a:t>Scattered Among Nations</a:t>
            </a:r>
            <a:endParaRPr lang="en-US" sz="1400" dirty="0"/>
          </a:p>
        </p:txBody>
      </p:sp>
      <p:sp>
        <p:nvSpPr>
          <p:cNvPr id="33" name="TextBox 32"/>
          <p:cNvSpPr txBox="1"/>
          <p:nvPr/>
        </p:nvSpPr>
        <p:spPr>
          <a:xfrm>
            <a:off x="7338125" y="83457"/>
            <a:ext cx="2194631" cy="271869"/>
          </a:xfrm>
          <a:prstGeom prst="rect">
            <a:avLst/>
          </a:prstGeom>
          <a:noFill/>
          <a:ln>
            <a:solidFill>
              <a:schemeClr val="tx1"/>
            </a:solidFill>
          </a:ln>
        </p:spPr>
        <p:txBody>
          <a:bodyPr wrap="none" rtlCol="0">
            <a:spAutoFit/>
          </a:bodyPr>
          <a:lstStyle/>
          <a:p>
            <a:pPr>
              <a:lnSpc>
                <a:spcPct val="80000"/>
              </a:lnSpc>
            </a:pPr>
            <a:r>
              <a:rPr lang="en-US" sz="1400" dirty="0" smtClean="0"/>
              <a:t>Israel </a:t>
            </a:r>
            <a:r>
              <a:rPr lang="en-US" sz="1400" dirty="0" err="1" smtClean="0"/>
              <a:t>Regathered</a:t>
            </a:r>
            <a:r>
              <a:rPr lang="en-US" sz="1400" dirty="0" smtClean="0"/>
              <a:t>/Restored</a:t>
            </a:r>
            <a:endParaRPr lang="en-US" sz="1400" dirty="0"/>
          </a:p>
        </p:txBody>
      </p:sp>
      <p:sp>
        <p:nvSpPr>
          <p:cNvPr id="37" name="TextBox 36"/>
          <p:cNvSpPr txBox="1"/>
          <p:nvPr/>
        </p:nvSpPr>
        <p:spPr>
          <a:xfrm>
            <a:off x="6672377" y="3900923"/>
            <a:ext cx="621584" cy="271869"/>
          </a:xfrm>
          <a:prstGeom prst="rect">
            <a:avLst/>
          </a:prstGeom>
          <a:noFill/>
          <a:ln>
            <a:solidFill>
              <a:schemeClr val="tx1"/>
            </a:solidFill>
          </a:ln>
        </p:spPr>
        <p:txBody>
          <a:bodyPr wrap="none" rtlCol="0">
            <a:spAutoFit/>
          </a:bodyPr>
          <a:lstStyle/>
          <a:p>
            <a:pPr>
              <a:lnSpc>
                <a:spcPct val="80000"/>
              </a:lnSpc>
            </a:pPr>
            <a:r>
              <a:rPr lang="en-US" sz="1400" dirty="0" smtClean="0"/>
              <a:t>70 AD</a:t>
            </a:r>
            <a:endParaRPr lang="en-US" sz="1400" dirty="0"/>
          </a:p>
        </p:txBody>
      </p:sp>
      <p:sp>
        <p:nvSpPr>
          <p:cNvPr id="38" name="TextBox 37"/>
          <p:cNvSpPr txBox="1"/>
          <p:nvPr/>
        </p:nvSpPr>
        <p:spPr>
          <a:xfrm>
            <a:off x="5252824" y="4772547"/>
            <a:ext cx="1852828" cy="271869"/>
          </a:xfrm>
          <a:prstGeom prst="rect">
            <a:avLst/>
          </a:prstGeom>
          <a:noFill/>
          <a:ln>
            <a:solidFill>
              <a:schemeClr val="tx1"/>
            </a:solidFill>
          </a:ln>
        </p:spPr>
        <p:txBody>
          <a:bodyPr wrap="none" rtlCol="0">
            <a:spAutoFit/>
          </a:bodyPr>
          <a:lstStyle/>
          <a:p>
            <a:pPr>
              <a:lnSpc>
                <a:spcPct val="80000"/>
              </a:lnSpc>
            </a:pPr>
            <a:r>
              <a:rPr lang="en-US" sz="1400" dirty="0" smtClean="0"/>
              <a:t>Scattered Persecutions </a:t>
            </a:r>
            <a:endParaRPr lang="en-US" sz="1400" dirty="0"/>
          </a:p>
        </p:txBody>
      </p:sp>
      <p:sp>
        <p:nvSpPr>
          <p:cNvPr id="39" name="TextBox 38"/>
          <p:cNvSpPr txBox="1"/>
          <p:nvPr/>
        </p:nvSpPr>
        <p:spPr>
          <a:xfrm>
            <a:off x="7606936" y="4794445"/>
            <a:ext cx="1120820" cy="271869"/>
          </a:xfrm>
          <a:prstGeom prst="rect">
            <a:avLst/>
          </a:prstGeom>
          <a:noFill/>
          <a:ln>
            <a:solidFill>
              <a:schemeClr val="tx1"/>
            </a:solidFill>
          </a:ln>
        </p:spPr>
        <p:txBody>
          <a:bodyPr wrap="none" rtlCol="0">
            <a:spAutoFit/>
          </a:bodyPr>
          <a:lstStyle/>
          <a:p>
            <a:pPr>
              <a:lnSpc>
                <a:spcPct val="80000"/>
              </a:lnSpc>
            </a:pPr>
            <a:r>
              <a:rPr lang="en-US" sz="1400" dirty="0" smtClean="0"/>
              <a:t>70 AD-Today</a:t>
            </a:r>
            <a:endParaRPr lang="en-US" sz="1400" dirty="0"/>
          </a:p>
        </p:txBody>
      </p:sp>
      <p:sp>
        <p:nvSpPr>
          <p:cNvPr id="40" name="TextBox 39"/>
          <p:cNvSpPr txBox="1"/>
          <p:nvPr/>
        </p:nvSpPr>
        <p:spPr>
          <a:xfrm>
            <a:off x="7418634" y="5952705"/>
            <a:ext cx="1313180" cy="271869"/>
          </a:xfrm>
          <a:prstGeom prst="rect">
            <a:avLst/>
          </a:prstGeom>
          <a:noFill/>
          <a:ln>
            <a:solidFill>
              <a:schemeClr val="tx1"/>
            </a:solidFill>
          </a:ln>
        </p:spPr>
        <p:txBody>
          <a:bodyPr wrap="none" rtlCol="0">
            <a:spAutoFit/>
          </a:bodyPr>
          <a:lstStyle/>
          <a:p>
            <a:pPr>
              <a:lnSpc>
                <a:spcPct val="80000"/>
              </a:lnSpc>
            </a:pPr>
            <a:r>
              <a:rPr lang="en-US" sz="1400" dirty="0" smtClean="0"/>
              <a:t>Jacob’s Trouble</a:t>
            </a:r>
            <a:endParaRPr lang="en-US" sz="1400" dirty="0"/>
          </a:p>
        </p:txBody>
      </p:sp>
      <p:sp>
        <p:nvSpPr>
          <p:cNvPr id="41" name="TextBox 40"/>
          <p:cNvSpPr txBox="1"/>
          <p:nvPr/>
        </p:nvSpPr>
        <p:spPr>
          <a:xfrm>
            <a:off x="7459337" y="6227367"/>
            <a:ext cx="1258816" cy="271869"/>
          </a:xfrm>
          <a:prstGeom prst="rect">
            <a:avLst/>
          </a:prstGeom>
          <a:noFill/>
          <a:ln>
            <a:solidFill>
              <a:schemeClr val="tx1"/>
            </a:solidFill>
          </a:ln>
        </p:spPr>
        <p:txBody>
          <a:bodyPr wrap="none" rtlCol="0">
            <a:spAutoFit/>
          </a:bodyPr>
          <a:lstStyle/>
          <a:p>
            <a:pPr>
              <a:lnSpc>
                <a:spcPct val="80000"/>
              </a:lnSpc>
            </a:pPr>
            <a:r>
              <a:rPr lang="en-US" sz="1400" dirty="0" smtClean="0"/>
              <a:t>Final 3 ½ Years</a:t>
            </a:r>
            <a:endParaRPr lang="en-US" sz="1400" dirty="0"/>
          </a:p>
        </p:txBody>
      </p:sp>
      <p:sp>
        <p:nvSpPr>
          <p:cNvPr id="42" name="TextBox 41"/>
          <p:cNvSpPr txBox="1"/>
          <p:nvPr/>
        </p:nvSpPr>
        <p:spPr>
          <a:xfrm>
            <a:off x="6270994" y="353192"/>
            <a:ext cx="3288080" cy="271869"/>
          </a:xfrm>
          <a:prstGeom prst="rect">
            <a:avLst/>
          </a:prstGeom>
          <a:noFill/>
          <a:ln>
            <a:solidFill>
              <a:schemeClr val="tx1"/>
            </a:solidFill>
          </a:ln>
        </p:spPr>
        <p:txBody>
          <a:bodyPr wrap="none" rtlCol="0">
            <a:spAutoFit/>
          </a:bodyPr>
          <a:lstStyle/>
          <a:p>
            <a:pPr>
              <a:lnSpc>
                <a:spcPct val="80000"/>
              </a:lnSpc>
            </a:pPr>
            <a:r>
              <a:rPr lang="en-US" sz="1400" dirty="0" smtClean="0"/>
              <a:t>Son of David Reigns From Zion </a:t>
            </a:r>
            <a:r>
              <a:rPr lang="en-US" sz="1400" dirty="0" err="1" smtClean="0"/>
              <a:t>Zecheriah</a:t>
            </a:r>
            <a:r>
              <a:rPr lang="en-US" sz="1400" dirty="0" smtClean="0"/>
              <a:t> 8</a:t>
            </a:r>
            <a:endParaRPr lang="en-US" sz="1400" dirty="0"/>
          </a:p>
        </p:txBody>
      </p:sp>
      <p:sp>
        <p:nvSpPr>
          <p:cNvPr id="43" name="6-Point Star 42"/>
          <p:cNvSpPr/>
          <p:nvPr/>
        </p:nvSpPr>
        <p:spPr>
          <a:xfrm>
            <a:off x="8481136" y="650209"/>
            <a:ext cx="493240" cy="591792"/>
          </a:xfrm>
          <a:prstGeom prst="star6">
            <a:avLst/>
          </a:prstGeom>
          <a:noFill/>
          <a:ln w="57150"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1523882" y="6556727"/>
            <a:ext cx="6422589" cy="271869"/>
          </a:xfrm>
          <a:prstGeom prst="rect">
            <a:avLst/>
          </a:prstGeom>
          <a:noFill/>
          <a:ln>
            <a:solidFill>
              <a:schemeClr val="tx1"/>
            </a:solidFill>
          </a:ln>
        </p:spPr>
        <p:txBody>
          <a:bodyPr wrap="none" rtlCol="0">
            <a:spAutoFit/>
          </a:bodyPr>
          <a:lstStyle/>
          <a:p>
            <a:pPr>
              <a:lnSpc>
                <a:spcPct val="80000"/>
              </a:lnSpc>
            </a:pPr>
            <a:r>
              <a:rPr lang="en-US" sz="1400" b="1" u="sng" dirty="0" smtClean="0"/>
              <a:t>Timeline of Israel’s Blessing, Cursing, Apostasy, and Redemption According to Torah</a:t>
            </a:r>
            <a:endParaRPr lang="en-US" sz="1400" b="1" u="sng" dirty="0"/>
          </a:p>
        </p:txBody>
      </p:sp>
      <p:sp>
        <p:nvSpPr>
          <p:cNvPr id="45" name="TextBox 44"/>
          <p:cNvSpPr txBox="1"/>
          <p:nvPr/>
        </p:nvSpPr>
        <p:spPr>
          <a:xfrm rot="2580000">
            <a:off x="5026746" y="3253407"/>
            <a:ext cx="3828095" cy="271869"/>
          </a:xfrm>
          <a:prstGeom prst="rect">
            <a:avLst/>
          </a:prstGeom>
          <a:noFill/>
          <a:ln>
            <a:solidFill>
              <a:schemeClr val="tx1"/>
            </a:solidFill>
          </a:ln>
        </p:spPr>
        <p:txBody>
          <a:bodyPr wrap="square" rtlCol="0">
            <a:spAutoFit/>
          </a:bodyPr>
          <a:lstStyle/>
          <a:p>
            <a:pPr>
              <a:lnSpc>
                <a:spcPct val="80000"/>
              </a:lnSpc>
            </a:pPr>
            <a:r>
              <a:rPr lang="en-US" sz="1400" dirty="0" smtClean="0">
                <a:solidFill>
                  <a:srgbClr val="FF0000"/>
                </a:solidFill>
              </a:rPr>
              <a:t>Israel’s Blindness and Hardness- </a:t>
            </a:r>
            <a:r>
              <a:rPr lang="en-US" sz="1400" dirty="0">
                <a:solidFill>
                  <a:srgbClr val="FF0000"/>
                </a:solidFill>
              </a:rPr>
              <a:t>I</a:t>
            </a:r>
            <a:r>
              <a:rPr lang="en-US" sz="1400" dirty="0" smtClean="0">
                <a:solidFill>
                  <a:srgbClr val="FF0000"/>
                </a:solidFill>
              </a:rPr>
              <a:t>S. 6; Rom. 11</a:t>
            </a:r>
            <a:endParaRPr lang="en-US" sz="1400" dirty="0">
              <a:solidFill>
                <a:srgbClr val="FF0000"/>
              </a:solidFill>
            </a:endParaRPr>
          </a:p>
        </p:txBody>
      </p:sp>
    </p:spTree>
    <p:extLst>
      <p:ext uri="{BB962C8B-B14F-4D97-AF65-F5344CB8AC3E}">
        <p14:creationId xmlns:p14="http://schemas.microsoft.com/office/powerpoint/2010/main" val="353271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cxnSpLocks/>
          </p:cNvCxnSpPr>
          <p:nvPr/>
        </p:nvCxnSpPr>
        <p:spPr>
          <a:xfrm flipV="1">
            <a:off x="90918" y="2044813"/>
            <a:ext cx="9538967" cy="9080"/>
          </a:xfrm>
          <a:prstGeom prst="line">
            <a:avLst/>
          </a:prstGeom>
          <a:ln w="5715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rot="16200000">
            <a:off x="-260343" y="1490994"/>
            <a:ext cx="807345" cy="271869"/>
          </a:xfrm>
          <a:prstGeom prst="rect">
            <a:avLst/>
          </a:prstGeom>
          <a:noFill/>
          <a:ln>
            <a:solidFill>
              <a:schemeClr val="tx1"/>
            </a:solidFill>
          </a:ln>
        </p:spPr>
        <p:txBody>
          <a:bodyPr wrap="none" rtlCol="0">
            <a:spAutoFit/>
          </a:bodyPr>
          <a:lstStyle/>
          <a:p>
            <a:pPr>
              <a:lnSpc>
                <a:spcPct val="80000"/>
              </a:lnSpc>
            </a:pPr>
            <a:r>
              <a:rPr lang="en-US" sz="1400" dirty="0" smtClean="0"/>
              <a:t>Creation</a:t>
            </a:r>
            <a:endParaRPr lang="en-US" sz="1400" dirty="0"/>
          </a:p>
        </p:txBody>
      </p:sp>
      <p:sp>
        <p:nvSpPr>
          <p:cNvPr id="5" name="TextBox 4"/>
          <p:cNvSpPr txBox="1"/>
          <p:nvPr/>
        </p:nvSpPr>
        <p:spPr>
          <a:xfrm rot="16200000">
            <a:off x="195571" y="1617241"/>
            <a:ext cx="435561" cy="271869"/>
          </a:xfrm>
          <a:prstGeom prst="rect">
            <a:avLst/>
          </a:prstGeom>
          <a:noFill/>
          <a:ln>
            <a:solidFill>
              <a:schemeClr val="tx1"/>
            </a:solidFill>
          </a:ln>
        </p:spPr>
        <p:txBody>
          <a:bodyPr wrap="none" rtlCol="0">
            <a:spAutoFit/>
          </a:bodyPr>
          <a:lstStyle/>
          <a:p>
            <a:pPr>
              <a:lnSpc>
                <a:spcPct val="80000"/>
              </a:lnSpc>
            </a:pPr>
            <a:r>
              <a:rPr lang="en-US" sz="1400" dirty="0" smtClean="0"/>
              <a:t>Fall</a:t>
            </a:r>
            <a:endParaRPr lang="en-US" sz="1400" dirty="0"/>
          </a:p>
        </p:txBody>
      </p:sp>
      <p:sp>
        <p:nvSpPr>
          <p:cNvPr id="6" name="TextBox 5"/>
          <p:cNvSpPr txBox="1"/>
          <p:nvPr/>
        </p:nvSpPr>
        <p:spPr>
          <a:xfrm rot="16200000">
            <a:off x="231488" y="1361000"/>
            <a:ext cx="964089" cy="271869"/>
          </a:xfrm>
          <a:prstGeom prst="rect">
            <a:avLst/>
          </a:prstGeom>
          <a:noFill/>
          <a:ln>
            <a:solidFill>
              <a:schemeClr val="tx1"/>
            </a:solidFill>
          </a:ln>
        </p:spPr>
        <p:txBody>
          <a:bodyPr wrap="none" rtlCol="0">
            <a:spAutoFit/>
          </a:bodyPr>
          <a:lstStyle/>
          <a:p>
            <a:pPr>
              <a:lnSpc>
                <a:spcPct val="80000"/>
              </a:lnSpc>
            </a:pPr>
            <a:r>
              <a:rPr lang="en-US" sz="1400" dirty="0" smtClean="0"/>
              <a:t>Adam Dies</a:t>
            </a:r>
            <a:endParaRPr lang="en-US" sz="1400" dirty="0"/>
          </a:p>
        </p:txBody>
      </p:sp>
      <p:sp>
        <p:nvSpPr>
          <p:cNvPr id="7" name="TextBox 6"/>
          <p:cNvSpPr txBox="1"/>
          <p:nvPr/>
        </p:nvSpPr>
        <p:spPr>
          <a:xfrm rot="16200000">
            <a:off x="1089206" y="1542492"/>
            <a:ext cx="592042" cy="271869"/>
          </a:xfrm>
          <a:prstGeom prst="rect">
            <a:avLst/>
          </a:prstGeom>
          <a:noFill/>
          <a:ln>
            <a:solidFill>
              <a:schemeClr val="tx1"/>
            </a:solidFill>
          </a:ln>
        </p:spPr>
        <p:txBody>
          <a:bodyPr wrap="none" rtlCol="0">
            <a:spAutoFit/>
          </a:bodyPr>
          <a:lstStyle/>
          <a:p>
            <a:pPr>
              <a:lnSpc>
                <a:spcPct val="80000"/>
              </a:lnSpc>
            </a:pPr>
            <a:r>
              <a:rPr lang="en-US" sz="1400" dirty="0" smtClean="0"/>
              <a:t>Flood</a:t>
            </a:r>
            <a:endParaRPr lang="en-US" sz="1400" dirty="0"/>
          </a:p>
        </p:txBody>
      </p:sp>
      <p:sp>
        <p:nvSpPr>
          <p:cNvPr id="8" name="TextBox 7"/>
          <p:cNvSpPr txBox="1"/>
          <p:nvPr/>
        </p:nvSpPr>
        <p:spPr>
          <a:xfrm rot="16200000">
            <a:off x="1435899" y="1535477"/>
            <a:ext cx="593181" cy="271869"/>
          </a:xfrm>
          <a:prstGeom prst="rect">
            <a:avLst/>
          </a:prstGeom>
          <a:noFill/>
          <a:ln>
            <a:solidFill>
              <a:schemeClr val="tx1"/>
            </a:solidFill>
          </a:ln>
        </p:spPr>
        <p:txBody>
          <a:bodyPr wrap="none" rtlCol="0">
            <a:spAutoFit/>
          </a:bodyPr>
          <a:lstStyle/>
          <a:p>
            <a:pPr>
              <a:lnSpc>
                <a:spcPct val="80000"/>
              </a:lnSpc>
            </a:pPr>
            <a:r>
              <a:rPr lang="en-US" sz="1400" dirty="0" smtClean="0"/>
              <a:t>Babel</a:t>
            </a:r>
            <a:endParaRPr lang="en-US" sz="1400" dirty="0"/>
          </a:p>
        </p:txBody>
      </p:sp>
      <p:sp>
        <p:nvSpPr>
          <p:cNvPr id="9" name="TextBox 8"/>
          <p:cNvSpPr txBox="1"/>
          <p:nvPr/>
        </p:nvSpPr>
        <p:spPr>
          <a:xfrm rot="16200000">
            <a:off x="1409464" y="1175569"/>
            <a:ext cx="1343587" cy="271869"/>
          </a:xfrm>
          <a:prstGeom prst="rect">
            <a:avLst/>
          </a:prstGeom>
          <a:noFill/>
          <a:ln>
            <a:solidFill>
              <a:schemeClr val="tx1"/>
            </a:solidFill>
          </a:ln>
        </p:spPr>
        <p:txBody>
          <a:bodyPr wrap="none" rtlCol="0">
            <a:spAutoFit/>
          </a:bodyPr>
          <a:lstStyle/>
          <a:p>
            <a:pPr>
              <a:lnSpc>
                <a:spcPct val="80000"/>
              </a:lnSpc>
            </a:pPr>
            <a:r>
              <a:rPr lang="en-US" sz="1400" dirty="0" smtClean="0"/>
              <a:t>Abraham Called</a:t>
            </a:r>
            <a:endParaRPr lang="en-US" sz="1400" dirty="0"/>
          </a:p>
        </p:txBody>
      </p:sp>
      <p:sp>
        <p:nvSpPr>
          <p:cNvPr id="10" name="TextBox 9"/>
          <p:cNvSpPr txBox="1"/>
          <p:nvPr/>
        </p:nvSpPr>
        <p:spPr>
          <a:xfrm rot="16200000">
            <a:off x="2664914" y="1345113"/>
            <a:ext cx="812780" cy="444224"/>
          </a:xfrm>
          <a:prstGeom prst="rect">
            <a:avLst/>
          </a:prstGeom>
          <a:noFill/>
          <a:ln>
            <a:solidFill>
              <a:schemeClr val="tx1"/>
            </a:solidFill>
          </a:ln>
        </p:spPr>
        <p:txBody>
          <a:bodyPr wrap="none" rtlCol="0">
            <a:spAutoFit/>
          </a:bodyPr>
          <a:lstStyle/>
          <a:p>
            <a:pPr>
              <a:lnSpc>
                <a:spcPct val="80000"/>
              </a:lnSpc>
            </a:pPr>
            <a:r>
              <a:rPr lang="en-US" sz="1400" dirty="0" smtClean="0"/>
              <a:t>Egyptian</a:t>
            </a:r>
          </a:p>
          <a:p>
            <a:pPr>
              <a:lnSpc>
                <a:spcPct val="80000"/>
              </a:lnSpc>
            </a:pPr>
            <a:r>
              <a:rPr lang="en-US" sz="1400" dirty="0" smtClean="0"/>
              <a:t> Slavery</a:t>
            </a:r>
            <a:endParaRPr lang="en-US" sz="1400" dirty="0"/>
          </a:p>
        </p:txBody>
      </p:sp>
      <p:sp>
        <p:nvSpPr>
          <p:cNvPr id="11" name="TextBox 10"/>
          <p:cNvSpPr txBox="1"/>
          <p:nvPr/>
        </p:nvSpPr>
        <p:spPr>
          <a:xfrm rot="16200000">
            <a:off x="4389792" y="1278083"/>
            <a:ext cx="910175" cy="444224"/>
          </a:xfrm>
          <a:prstGeom prst="rect">
            <a:avLst/>
          </a:prstGeom>
          <a:noFill/>
          <a:ln>
            <a:solidFill>
              <a:schemeClr val="tx1"/>
            </a:solidFill>
          </a:ln>
        </p:spPr>
        <p:txBody>
          <a:bodyPr wrap="none" rtlCol="0">
            <a:spAutoFit/>
          </a:bodyPr>
          <a:lstStyle/>
          <a:p>
            <a:pPr>
              <a:lnSpc>
                <a:spcPct val="80000"/>
              </a:lnSpc>
            </a:pPr>
            <a:r>
              <a:rPr lang="en-US" sz="1400" dirty="0" smtClean="0"/>
              <a:t>Joshua’s</a:t>
            </a:r>
            <a:endParaRPr lang="en-US" sz="1400" dirty="0"/>
          </a:p>
          <a:p>
            <a:pPr>
              <a:lnSpc>
                <a:spcPct val="80000"/>
              </a:lnSpc>
            </a:pPr>
            <a:r>
              <a:rPr lang="en-US" sz="1400" dirty="0" smtClean="0"/>
              <a:t>Campaign</a:t>
            </a:r>
            <a:endParaRPr lang="en-US" sz="1400" dirty="0"/>
          </a:p>
        </p:txBody>
      </p:sp>
      <p:sp>
        <p:nvSpPr>
          <p:cNvPr id="12" name="TextBox 11"/>
          <p:cNvSpPr txBox="1"/>
          <p:nvPr/>
        </p:nvSpPr>
        <p:spPr>
          <a:xfrm rot="16200000">
            <a:off x="5069984" y="1295485"/>
            <a:ext cx="715210" cy="616579"/>
          </a:xfrm>
          <a:prstGeom prst="rect">
            <a:avLst/>
          </a:prstGeom>
          <a:noFill/>
          <a:ln>
            <a:solidFill>
              <a:schemeClr val="tx1"/>
            </a:solidFill>
          </a:ln>
        </p:spPr>
        <p:txBody>
          <a:bodyPr wrap="none" rtlCol="0">
            <a:spAutoFit/>
          </a:bodyPr>
          <a:lstStyle/>
          <a:p>
            <a:pPr>
              <a:lnSpc>
                <a:spcPct val="80000"/>
              </a:lnSpc>
            </a:pPr>
            <a:r>
              <a:rPr lang="en-US" sz="1400" dirty="0" smtClean="0"/>
              <a:t>Time</a:t>
            </a:r>
          </a:p>
          <a:p>
            <a:pPr>
              <a:lnSpc>
                <a:spcPct val="80000"/>
              </a:lnSpc>
            </a:pPr>
            <a:r>
              <a:rPr lang="en-US" sz="1400" dirty="0" smtClean="0"/>
              <a:t> of the</a:t>
            </a:r>
          </a:p>
          <a:p>
            <a:pPr>
              <a:lnSpc>
                <a:spcPct val="80000"/>
              </a:lnSpc>
            </a:pPr>
            <a:r>
              <a:rPr lang="en-US" sz="1400" dirty="0" smtClean="0"/>
              <a:t> Judges</a:t>
            </a:r>
            <a:endParaRPr lang="en-US" sz="1400" dirty="0"/>
          </a:p>
        </p:txBody>
      </p:sp>
      <p:sp>
        <p:nvSpPr>
          <p:cNvPr id="13" name="TextBox 12"/>
          <p:cNvSpPr txBox="1"/>
          <p:nvPr/>
        </p:nvSpPr>
        <p:spPr>
          <a:xfrm rot="16200000">
            <a:off x="5893629" y="1534749"/>
            <a:ext cx="597740" cy="271869"/>
          </a:xfrm>
          <a:prstGeom prst="rect">
            <a:avLst/>
          </a:prstGeom>
          <a:noFill/>
          <a:ln>
            <a:solidFill>
              <a:schemeClr val="tx1"/>
            </a:solidFill>
          </a:ln>
        </p:spPr>
        <p:txBody>
          <a:bodyPr wrap="none" rtlCol="0">
            <a:spAutoFit/>
          </a:bodyPr>
          <a:lstStyle/>
          <a:p>
            <a:pPr>
              <a:lnSpc>
                <a:spcPct val="80000"/>
              </a:lnSpc>
            </a:pPr>
            <a:r>
              <a:rPr lang="en-US" sz="1400" dirty="0" smtClean="0"/>
              <a:t>David</a:t>
            </a:r>
            <a:endParaRPr lang="en-US" sz="1400" dirty="0"/>
          </a:p>
        </p:txBody>
      </p:sp>
      <p:sp>
        <p:nvSpPr>
          <p:cNvPr id="14" name="TextBox 13"/>
          <p:cNvSpPr txBox="1"/>
          <p:nvPr/>
        </p:nvSpPr>
        <p:spPr>
          <a:xfrm rot="16200000">
            <a:off x="6064493" y="1410780"/>
            <a:ext cx="830138" cy="271869"/>
          </a:xfrm>
          <a:prstGeom prst="rect">
            <a:avLst/>
          </a:prstGeom>
          <a:noFill/>
          <a:ln>
            <a:solidFill>
              <a:schemeClr val="tx1"/>
            </a:solidFill>
          </a:ln>
        </p:spPr>
        <p:txBody>
          <a:bodyPr wrap="none" rtlCol="0">
            <a:spAutoFit/>
          </a:bodyPr>
          <a:lstStyle/>
          <a:p>
            <a:pPr>
              <a:lnSpc>
                <a:spcPct val="80000"/>
              </a:lnSpc>
            </a:pPr>
            <a:r>
              <a:rPr lang="en-US" sz="1400" dirty="0" smtClean="0"/>
              <a:t>Solomon</a:t>
            </a:r>
            <a:endParaRPr lang="en-US" sz="1400" dirty="0"/>
          </a:p>
        </p:txBody>
      </p:sp>
      <p:sp>
        <p:nvSpPr>
          <p:cNvPr id="15" name="TextBox 14"/>
          <p:cNvSpPr txBox="1"/>
          <p:nvPr/>
        </p:nvSpPr>
        <p:spPr>
          <a:xfrm rot="16200000">
            <a:off x="7456336" y="1329655"/>
            <a:ext cx="794371" cy="444224"/>
          </a:xfrm>
          <a:prstGeom prst="rect">
            <a:avLst/>
          </a:prstGeom>
          <a:noFill/>
          <a:ln>
            <a:solidFill>
              <a:schemeClr val="tx1"/>
            </a:solidFill>
          </a:ln>
        </p:spPr>
        <p:txBody>
          <a:bodyPr wrap="none" rtlCol="0">
            <a:spAutoFit/>
          </a:bodyPr>
          <a:lstStyle/>
          <a:p>
            <a:pPr>
              <a:lnSpc>
                <a:spcPct val="80000"/>
              </a:lnSpc>
            </a:pPr>
            <a:r>
              <a:rPr lang="en-US" sz="1400" dirty="0" smtClean="0"/>
              <a:t>Assyrian</a:t>
            </a:r>
          </a:p>
          <a:p>
            <a:pPr>
              <a:lnSpc>
                <a:spcPct val="80000"/>
              </a:lnSpc>
            </a:pPr>
            <a:r>
              <a:rPr lang="en-US" sz="1400" dirty="0" smtClean="0"/>
              <a:t>Invasion</a:t>
            </a:r>
            <a:endParaRPr lang="en-US" sz="1400" dirty="0"/>
          </a:p>
        </p:txBody>
      </p:sp>
      <p:sp>
        <p:nvSpPr>
          <p:cNvPr id="16" name="TextBox 15"/>
          <p:cNvSpPr txBox="1"/>
          <p:nvPr/>
        </p:nvSpPr>
        <p:spPr>
          <a:xfrm rot="16200000">
            <a:off x="7931394" y="1223322"/>
            <a:ext cx="995648" cy="444224"/>
          </a:xfrm>
          <a:prstGeom prst="rect">
            <a:avLst/>
          </a:prstGeom>
          <a:noFill/>
          <a:ln>
            <a:solidFill>
              <a:schemeClr val="tx1"/>
            </a:solidFill>
          </a:ln>
        </p:spPr>
        <p:txBody>
          <a:bodyPr wrap="none" rtlCol="0">
            <a:spAutoFit/>
          </a:bodyPr>
          <a:lstStyle/>
          <a:p>
            <a:pPr>
              <a:lnSpc>
                <a:spcPct val="80000"/>
              </a:lnSpc>
            </a:pPr>
            <a:r>
              <a:rPr lang="en-US" sz="1400" dirty="0" smtClean="0"/>
              <a:t>Babylonian</a:t>
            </a:r>
          </a:p>
          <a:p>
            <a:pPr>
              <a:lnSpc>
                <a:spcPct val="80000"/>
              </a:lnSpc>
            </a:pPr>
            <a:r>
              <a:rPr lang="en-US" sz="1400" dirty="0" smtClean="0"/>
              <a:t> Exile</a:t>
            </a:r>
            <a:endParaRPr lang="en-US" sz="1400" dirty="0"/>
          </a:p>
        </p:txBody>
      </p:sp>
      <p:sp>
        <p:nvSpPr>
          <p:cNvPr id="17" name="TextBox 16"/>
          <p:cNvSpPr txBox="1"/>
          <p:nvPr/>
        </p:nvSpPr>
        <p:spPr>
          <a:xfrm rot="16200000">
            <a:off x="8405868" y="1163371"/>
            <a:ext cx="1106631" cy="444224"/>
          </a:xfrm>
          <a:prstGeom prst="rect">
            <a:avLst/>
          </a:prstGeom>
          <a:noFill/>
          <a:ln>
            <a:solidFill>
              <a:schemeClr val="tx1"/>
            </a:solidFill>
          </a:ln>
        </p:spPr>
        <p:txBody>
          <a:bodyPr wrap="none" rtlCol="0">
            <a:spAutoFit/>
          </a:bodyPr>
          <a:lstStyle/>
          <a:p>
            <a:pPr>
              <a:lnSpc>
                <a:spcPct val="80000"/>
              </a:lnSpc>
            </a:pPr>
            <a:r>
              <a:rPr lang="en-US" sz="1400" dirty="0" smtClean="0"/>
              <a:t>Return From</a:t>
            </a:r>
          </a:p>
          <a:p>
            <a:pPr>
              <a:lnSpc>
                <a:spcPct val="80000"/>
              </a:lnSpc>
            </a:pPr>
            <a:r>
              <a:rPr lang="en-US" sz="1400" dirty="0" smtClean="0"/>
              <a:t>Exile</a:t>
            </a:r>
            <a:endParaRPr lang="en-US" sz="1400" dirty="0"/>
          </a:p>
        </p:txBody>
      </p:sp>
      <p:sp>
        <p:nvSpPr>
          <p:cNvPr id="18" name="TextBox 17"/>
          <p:cNvSpPr txBox="1"/>
          <p:nvPr/>
        </p:nvSpPr>
        <p:spPr>
          <a:xfrm>
            <a:off x="-50109" y="2054652"/>
            <a:ext cx="141028" cy="307777"/>
          </a:xfrm>
          <a:prstGeom prst="rect">
            <a:avLst/>
          </a:prstGeom>
          <a:noFill/>
        </p:spPr>
        <p:txBody>
          <a:bodyPr wrap="square" rtlCol="0">
            <a:spAutoFit/>
          </a:bodyPr>
          <a:lstStyle/>
          <a:p>
            <a:r>
              <a:rPr lang="en-US" sz="1400" dirty="0" smtClean="0"/>
              <a:t>0</a:t>
            </a:r>
            <a:endParaRPr lang="en-US" sz="1400" dirty="0"/>
          </a:p>
        </p:txBody>
      </p:sp>
      <p:sp>
        <p:nvSpPr>
          <p:cNvPr id="19" name="TextBox 18"/>
          <p:cNvSpPr txBox="1"/>
          <p:nvPr/>
        </p:nvSpPr>
        <p:spPr>
          <a:xfrm>
            <a:off x="467413" y="2075116"/>
            <a:ext cx="457652" cy="307777"/>
          </a:xfrm>
          <a:prstGeom prst="rect">
            <a:avLst/>
          </a:prstGeom>
          <a:noFill/>
        </p:spPr>
        <p:txBody>
          <a:bodyPr wrap="none" rtlCol="0">
            <a:spAutoFit/>
          </a:bodyPr>
          <a:lstStyle/>
          <a:p>
            <a:r>
              <a:rPr lang="en-US" sz="1400" dirty="0" smtClean="0"/>
              <a:t>980</a:t>
            </a:r>
            <a:endParaRPr lang="en-US" sz="1400" dirty="0"/>
          </a:p>
        </p:txBody>
      </p:sp>
      <p:sp>
        <p:nvSpPr>
          <p:cNvPr id="20" name="TextBox 19"/>
          <p:cNvSpPr txBox="1"/>
          <p:nvPr/>
        </p:nvSpPr>
        <p:spPr>
          <a:xfrm>
            <a:off x="1113336" y="2075115"/>
            <a:ext cx="541353" cy="307777"/>
          </a:xfrm>
          <a:prstGeom prst="rect">
            <a:avLst/>
          </a:prstGeom>
          <a:noFill/>
        </p:spPr>
        <p:txBody>
          <a:bodyPr wrap="square" rtlCol="0">
            <a:spAutoFit/>
          </a:bodyPr>
          <a:lstStyle/>
          <a:p>
            <a:r>
              <a:rPr lang="en-US" sz="1400" dirty="0" smtClean="0"/>
              <a:t>1705</a:t>
            </a:r>
            <a:endParaRPr lang="en-US" sz="1400" dirty="0"/>
          </a:p>
        </p:txBody>
      </p:sp>
      <p:sp>
        <p:nvSpPr>
          <p:cNvPr id="21" name="TextBox 20"/>
          <p:cNvSpPr txBox="1"/>
          <p:nvPr/>
        </p:nvSpPr>
        <p:spPr>
          <a:xfrm>
            <a:off x="1441419" y="2250746"/>
            <a:ext cx="593547" cy="307777"/>
          </a:xfrm>
          <a:prstGeom prst="rect">
            <a:avLst/>
          </a:prstGeom>
          <a:noFill/>
        </p:spPr>
        <p:txBody>
          <a:bodyPr wrap="square" rtlCol="0">
            <a:spAutoFit/>
          </a:bodyPr>
          <a:lstStyle/>
          <a:p>
            <a:pPr algn="ctr"/>
            <a:r>
              <a:rPr lang="en-US" sz="1400" dirty="0" smtClean="0"/>
              <a:t>1750</a:t>
            </a:r>
            <a:endParaRPr lang="en-US" sz="1400" dirty="0"/>
          </a:p>
        </p:txBody>
      </p:sp>
      <p:sp>
        <p:nvSpPr>
          <p:cNvPr id="22" name="TextBox 21"/>
          <p:cNvSpPr txBox="1"/>
          <p:nvPr/>
        </p:nvSpPr>
        <p:spPr>
          <a:xfrm>
            <a:off x="2157929" y="2073627"/>
            <a:ext cx="593547" cy="307777"/>
          </a:xfrm>
          <a:prstGeom prst="rect">
            <a:avLst/>
          </a:prstGeom>
          <a:noFill/>
        </p:spPr>
        <p:txBody>
          <a:bodyPr wrap="square" rtlCol="0">
            <a:spAutoFit/>
          </a:bodyPr>
          <a:lstStyle/>
          <a:p>
            <a:pPr algn="ctr"/>
            <a:r>
              <a:rPr lang="en-US" sz="1400" dirty="0" smtClean="0"/>
              <a:t>2083</a:t>
            </a:r>
            <a:endParaRPr lang="en-US" sz="1400" dirty="0"/>
          </a:p>
        </p:txBody>
      </p:sp>
      <p:sp>
        <p:nvSpPr>
          <p:cNvPr id="23" name="TextBox 22"/>
          <p:cNvSpPr txBox="1"/>
          <p:nvPr/>
        </p:nvSpPr>
        <p:spPr>
          <a:xfrm>
            <a:off x="2644323" y="2228611"/>
            <a:ext cx="830271" cy="307777"/>
          </a:xfrm>
          <a:prstGeom prst="rect">
            <a:avLst/>
          </a:prstGeom>
          <a:noFill/>
        </p:spPr>
        <p:txBody>
          <a:bodyPr wrap="square" rtlCol="0">
            <a:spAutoFit/>
          </a:bodyPr>
          <a:lstStyle/>
          <a:p>
            <a:pPr algn="ctr"/>
            <a:r>
              <a:rPr lang="en-US" sz="1400" dirty="0" smtClean="0"/>
              <a:t>430 YRS</a:t>
            </a:r>
          </a:p>
        </p:txBody>
      </p:sp>
      <p:sp>
        <p:nvSpPr>
          <p:cNvPr id="25" name="Isosceles Triangle 24"/>
          <p:cNvSpPr>
            <a:spLocks noChangeAspect="1"/>
          </p:cNvSpPr>
          <p:nvPr/>
        </p:nvSpPr>
        <p:spPr>
          <a:xfrm>
            <a:off x="3338713" y="1351666"/>
            <a:ext cx="713231" cy="614845"/>
          </a:xfrm>
          <a:prstGeom prst="triangle">
            <a:avLst/>
          </a:prstGeom>
          <a:no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0000"/>
              </a:solidFill>
            </a:endParaRPr>
          </a:p>
        </p:txBody>
      </p:sp>
      <p:sp>
        <p:nvSpPr>
          <p:cNvPr id="26" name="TextBox 25"/>
          <p:cNvSpPr txBox="1"/>
          <p:nvPr/>
        </p:nvSpPr>
        <p:spPr>
          <a:xfrm>
            <a:off x="3427759" y="1637169"/>
            <a:ext cx="529888" cy="307777"/>
          </a:xfrm>
          <a:prstGeom prst="rect">
            <a:avLst/>
          </a:prstGeom>
          <a:noFill/>
        </p:spPr>
        <p:txBody>
          <a:bodyPr wrap="none" rtlCol="0">
            <a:spAutoFit/>
          </a:bodyPr>
          <a:lstStyle/>
          <a:p>
            <a:r>
              <a:rPr lang="en-US" sz="1400" dirty="0" smtClean="0"/>
              <a:t>Sinai</a:t>
            </a:r>
            <a:endParaRPr lang="en-US" sz="1400" dirty="0"/>
          </a:p>
        </p:txBody>
      </p:sp>
      <p:sp>
        <p:nvSpPr>
          <p:cNvPr id="27" name="TextBox 26"/>
          <p:cNvSpPr txBox="1"/>
          <p:nvPr/>
        </p:nvSpPr>
        <p:spPr>
          <a:xfrm>
            <a:off x="3425197" y="2052981"/>
            <a:ext cx="593547" cy="307777"/>
          </a:xfrm>
          <a:prstGeom prst="rect">
            <a:avLst/>
          </a:prstGeom>
          <a:noFill/>
        </p:spPr>
        <p:txBody>
          <a:bodyPr wrap="square" rtlCol="0">
            <a:spAutoFit/>
          </a:bodyPr>
          <a:lstStyle/>
          <a:p>
            <a:r>
              <a:rPr lang="en-US" sz="1400" dirty="0" smtClean="0"/>
              <a:t>2513</a:t>
            </a:r>
            <a:endParaRPr lang="en-US" sz="1400" dirty="0"/>
          </a:p>
        </p:txBody>
      </p:sp>
      <p:sp>
        <p:nvSpPr>
          <p:cNvPr id="28" name="TextBox 27"/>
          <p:cNvSpPr txBox="1"/>
          <p:nvPr/>
        </p:nvSpPr>
        <p:spPr>
          <a:xfrm>
            <a:off x="4546008" y="2006077"/>
            <a:ext cx="593547" cy="307777"/>
          </a:xfrm>
          <a:prstGeom prst="rect">
            <a:avLst/>
          </a:prstGeom>
          <a:noFill/>
        </p:spPr>
        <p:txBody>
          <a:bodyPr wrap="square" rtlCol="0">
            <a:spAutoFit/>
          </a:bodyPr>
          <a:lstStyle/>
          <a:p>
            <a:pPr algn="ctr"/>
            <a:r>
              <a:rPr lang="en-US" sz="1400" dirty="0" smtClean="0"/>
              <a:t>2553</a:t>
            </a:r>
            <a:endParaRPr lang="en-US" sz="1400" dirty="0"/>
          </a:p>
        </p:txBody>
      </p:sp>
      <p:cxnSp>
        <p:nvCxnSpPr>
          <p:cNvPr id="29" name="Straight Connector 28"/>
          <p:cNvCxnSpPr>
            <a:cxnSpLocks/>
          </p:cNvCxnSpPr>
          <p:nvPr/>
        </p:nvCxnSpPr>
        <p:spPr>
          <a:xfrm flipV="1">
            <a:off x="114109" y="5213761"/>
            <a:ext cx="9538967" cy="9080"/>
          </a:xfrm>
          <a:prstGeom prst="line">
            <a:avLst/>
          </a:prstGeom>
          <a:ln w="5715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rot="16200000">
            <a:off x="8736984" y="1169718"/>
            <a:ext cx="1288358" cy="271869"/>
          </a:xfrm>
          <a:prstGeom prst="rect">
            <a:avLst/>
          </a:prstGeom>
          <a:noFill/>
          <a:ln>
            <a:solidFill>
              <a:schemeClr val="tx1"/>
            </a:solidFill>
          </a:ln>
        </p:spPr>
        <p:txBody>
          <a:bodyPr wrap="none" rtlCol="0">
            <a:spAutoFit/>
          </a:bodyPr>
          <a:lstStyle/>
          <a:p>
            <a:pPr>
              <a:lnSpc>
                <a:spcPct val="80000"/>
              </a:lnSpc>
            </a:pPr>
            <a:r>
              <a:rPr lang="en-US" sz="1400" dirty="0" smtClean="0"/>
              <a:t>Temple Rebuilt</a:t>
            </a:r>
            <a:endParaRPr lang="en-US" sz="1400" dirty="0"/>
          </a:p>
        </p:txBody>
      </p:sp>
      <p:sp>
        <p:nvSpPr>
          <p:cNvPr id="31" name="TextBox 30"/>
          <p:cNvSpPr txBox="1"/>
          <p:nvPr/>
        </p:nvSpPr>
        <p:spPr>
          <a:xfrm rot="16200000">
            <a:off x="740139" y="4394332"/>
            <a:ext cx="1179304" cy="271869"/>
          </a:xfrm>
          <a:prstGeom prst="rect">
            <a:avLst/>
          </a:prstGeom>
          <a:noFill/>
          <a:ln>
            <a:solidFill>
              <a:schemeClr val="tx1"/>
            </a:solidFill>
          </a:ln>
        </p:spPr>
        <p:txBody>
          <a:bodyPr wrap="none" rtlCol="0">
            <a:spAutoFit/>
          </a:bodyPr>
          <a:lstStyle/>
          <a:p>
            <a:pPr>
              <a:lnSpc>
                <a:spcPct val="80000"/>
              </a:lnSpc>
            </a:pPr>
            <a:r>
              <a:rPr lang="en-US" sz="1400" dirty="0" smtClean="0"/>
              <a:t>Messiah Born</a:t>
            </a:r>
            <a:endParaRPr lang="en-US" sz="1400" dirty="0"/>
          </a:p>
        </p:txBody>
      </p:sp>
      <p:sp>
        <p:nvSpPr>
          <p:cNvPr id="32" name="TextBox 31"/>
          <p:cNvSpPr txBox="1"/>
          <p:nvPr/>
        </p:nvSpPr>
        <p:spPr>
          <a:xfrm rot="16200000">
            <a:off x="1917120" y="4601578"/>
            <a:ext cx="621584" cy="271869"/>
          </a:xfrm>
          <a:prstGeom prst="rect">
            <a:avLst/>
          </a:prstGeom>
          <a:noFill/>
          <a:ln>
            <a:solidFill>
              <a:schemeClr val="tx1"/>
            </a:solidFill>
          </a:ln>
        </p:spPr>
        <p:txBody>
          <a:bodyPr wrap="none" rtlCol="0">
            <a:spAutoFit/>
          </a:bodyPr>
          <a:lstStyle/>
          <a:p>
            <a:pPr>
              <a:lnSpc>
                <a:spcPct val="80000"/>
              </a:lnSpc>
            </a:pPr>
            <a:r>
              <a:rPr lang="en-US" sz="1400" dirty="0" smtClean="0"/>
              <a:t>70 AD</a:t>
            </a:r>
            <a:endParaRPr lang="en-US" sz="1400" dirty="0"/>
          </a:p>
        </p:txBody>
      </p:sp>
      <p:sp>
        <p:nvSpPr>
          <p:cNvPr id="33" name="TextBox 32"/>
          <p:cNvSpPr txBox="1"/>
          <p:nvPr/>
        </p:nvSpPr>
        <p:spPr>
          <a:xfrm rot="16200000">
            <a:off x="2109646" y="4492156"/>
            <a:ext cx="1015723" cy="444224"/>
          </a:xfrm>
          <a:prstGeom prst="rect">
            <a:avLst/>
          </a:prstGeom>
          <a:noFill/>
          <a:ln>
            <a:solidFill>
              <a:schemeClr val="tx1"/>
            </a:solidFill>
          </a:ln>
        </p:spPr>
        <p:txBody>
          <a:bodyPr wrap="none" rtlCol="0">
            <a:spAutoFit/>
          </a:bodyPr>
          <a:lstStyle/>
          <a:p>
            <a:pPr>
              <a:lnSpc>
                <a:spcPct val="80000"/>
              </a:lnSpc>
            </a:pPr>
            <a:r>
              <a:rPr lang="en-US" sz="1400" dirty="0" smtClean="0"/>
              <a:t>Bar </a:t>
            </a:r>
            <a:r>
              <a:rPr lang="en-US" sz="1400" dirty="0" err="1" smtClean="0"/>
              <a:t>Kokbah</a:t>
            </a:r>
            <a:endParaRPr lang="en-US" sz="1400" dirty="0"/>
          </a:p>
          <a:p>
            <a:pPr>
              <a:lnSpc>
                <a:spcPct val="80000"/>
              </a:lnSpc>
            </a:pPr>
            <a:r>
              <a:rPr lang="en-US" sz="1400" dirty="0" smtClean="0"/>
              <a:t>Revolt</a:t>
            </a:r>
            <a:endParaRPr lang="en-US" sz="1400" dirty="0"/>
          </a:p>
        </p:txBody>
      </p:sp>
      <p:sp>
        <p:nvSpPr>
          <p:cNvPr id="34" name="TextBox 33"/>
          <p:cNvSpPr txBox="1"/>
          <p:nvPr/>
        </p:nvSpPr>
        <p:spPr>
          <a:xfrm rot="16200000">
            <a:off x="2545621" y="4453660"/>
            <a:ext cx="1118378" cy="444224"/>
          </a:xfrm>
          <a:prstGeom prst="rect">
            <a:avLst/>
          </a:prstGeom>
          <a:noFill/>
          <a:ln>
            <a:solidFill>
              <a:schemeClr val="tx1"/>
            </a:solidFill>
          </a:ln>
        </p:spPr>
        <p:txBody>
          <a:bodyPr wrap="none" rtlCol="0">
            <a:spAutoFit/>
          </a:bodyPr>
          <a:lstStyle/>
          <a:p>
            <a:pPr>
              <a:lnSpc>
                <a:spcPct val="80000"/>
              </a:lnSpc>
            </a:pPr>
            <a:r>
              <a:rPr lang="en-US" sz="1400" dirty="0" smtClean="0"/>
              <a:t>French</a:t>
            </a:r>
          </a:p>
          <a:p>
            <a:pPr>
              <a:lnSpc>
                <a:spcPct val="80000"/>
              </a:lnSpc>
            </a:pPr>
            <a:r>
              <a:rPr lang="en-US" sz="1400" dirty="0" smtClean="0"/>
              <a:t>Persecutions</a:t>
            </a:r>
            <a:endParaRPr lang="en-US" sz="1400" dirty="0"/>
          </a:p>
        </p:txBody>
      </p:sp>
      <p:sp>
        <p:nvSpPr>
          <p:cNvPr id="35" name="TextBox 34"/>
          <p:cNvSpPr txBox="1"/>
          <p:nvPr/>
        </p:nvSpPr>
        <p:spPr>
          <a:xfrm>
            <a:off x="3554554" y="3736404"/>
            <a:ext cx="988087" cy="271869"/>
          </a:xfrm>
          <a:prstGeom prst="rect">
            <a:avLst/>
          </a:prstGeom>
          <a:noFill/>
          <a:ln>
            <a:solidFill>
              <a:schemeClr val="tx1"/>
            </a:solidFill>
          </a:ln>
        </p:spPr>
        <p:txBody>
          <a:bodyPr wrap="square" rtlCol="0">
            <a:spAutoFit/>
          </a:bodyPr>
          <a:lstStyle/>
          <a:p>
            <a:pPr algn="ctr">
              <a:lnSpc>
                <a:spcPct val="80000"/>
              </a:lnSpc>
            </a:pPr>
            <a:r>
              <a:rPr lang="en-US" sz="1400" dirty="0" smtClean="0"/>
              <a:t>Crusades</a:t>
            </a:r>
          </a:p>
        </p:txBody>
      </p:sp>
      <p:sp>
        <p:nvSpPr>
          <p:cNvPr id="36" name="TextBox 35"/>
          <p:cNvSpPr txBox="1"/>
          <p:nvPr/>
        </p:nvSpPr>
        <p:spPr>
          <a:xfrm rot="16200000">
            <a:off x="5395618" y="4439073"/>
            <a:ext cx="954533" cy="444224"/>
          </a:xfrm>
          <a:prstGeom prst="rect">
            <a:avLst/>
          </a:prstGeom>
          <a:noFill/>
          <a:ln>
            <a:solidFill>
              <a:schemeClr val="tx1"/>
            </a:solidFill>
          </a:ln>
        </p:spPr>
        <p:txBody>
          <a:bodyPr wrap="none" rtlCol="0">
            <a:spAutoFit/>
          </a:bodyPr>
          <a:lstStyle/>
          <a:p>
            <a:pPr>
              <a:lnSpc>
                <a:spcPct val="80000"/>
              </a:lnSpc>
            </a:pPr>
            <a:r>
              <a:rPr lang="en-US" sz="1400" dirty="0" smtClean="0"/>
              <a:t>Spanish</a:t>
            </a:r>
          </a:p>
          <a:p>
            <a:pPr>
              <a:lnSpc>
                <a:spcPct val="80000"/>
              </a:lnSpc>
            </a:pPr>
            <a:r>
              <a:rPr lang="en-US" sz="1400" dirty="0" smtClean="0"/>
              <a:t>Inquisition</a:t>
            </a:r>
          </a:p>
        </p:txBody>
      </p:sp>
      <p:sp>
        <p:nvSpPr>
          <p:cNvPr id="37" name="TextBox 36"/>
          <p:cNvSpPr txBox="1"/>
          <p:nvPr/>
        </p:nvSpPr>
        <p:spPr>
          <a:xfrm rot="16200000">
            <a:off x="6191642" y="4525251"/>
            <a:ext cx="913682" cy="271869"/>
          </a:xfrm>
          <a:prstGeom prst="rect">
            <a:avLst/>
          </a:prstGeom>
          <a:noFill/>
          <a:ln>
            <a:solidFill>
              <a:schemeClr val="tx1"/>
            </a:solidFill>
          </a:ln>
        </p:spPr>
        <p:txBody>
          <a:bodyPr wrap="none" rtlCol="0">
            <a:spAutoFit/>
          </a:bodyPr>
          <a:lstStyle/>
          <a:p>
            <a:pPr>
              <a:lnSpc>
                <a:spcPct val="80000"/>
              </a:lnSpc>
            </a:pPr>
            <a:r>
              <a:rPr lang="en-US" sz="1400" dirty="0" smtClean="0"/>
              <a:t>Holocaust</a:t>
            </a:r>
          </a:p>
        </p:txBody>
      </p:sp>
      <p:sp>
        <p:nvSpPr>
          <p:cNvPr id="38" name="TextBox 37"/>
          <p:cNvSpPr txBox="1"/>
          <p:nvPr/>
        </p:nvSpPr>
        <p:spPr>
          <a:xfrm rot="16200000">
            <a:off x="6428084" y="4238893"/>
            <a:ext cx="1280381" cy="444224"/>
          </a:xfrm>
          <a:prstGeom prst="rect">
            <a:avLst/>
          </a:prstGeom>
          <a:noFill/>
          <a:ln>
            <a:solidFill>
              <a:schemeClr val="tx1"/>
            </a:solidFill>
          </a:ln>
        </p:spPr>
        <p:txBody>
          <a:bodyPr wrap="none" rtlCol="0">
            <a:spAutoFit/>
          </a:bodyPr>
          <a:lstStyle/>
          <a:p>
            <a:pPr>
              <a:lnSpc>
                <a:spcPct val="80000"/>
              </a:lnSpc>
            </a:pPr>
            <a:r>
              <a:rPr lang="en-US" sz="1400" dirty="0" smtClean="0">
                <a:solidFill>
                  <a:srgbClr val="FF0000"/>
                </a:solidFill>
              </a:rPr>
              <a:t>Israel Becomes</a:t>
            </a:r>
          </a:p>
          <a:p>
            <a:pPr>
              <a:lnSpc>
                <a:spcPct val="80000"/>
              </a:lnSpc>
            </a:pPr>
            <a:r>
              <a:rPr lang="en-US" sz="1400" dirty="0" smtClean="0">
                <a:solidFill>
                  <a:srgbClr val="FF0000"/>
                </a:solidFill>
              </a:rPr>
              <a:t> A Nation</a:t>
            </a:r>
          </a:p>
        </p:txBody>
      </p:sp>
      <p:sp>
        <p:nvSpPr>
          <p:cNvPr id="39" name="TextBox 38"/>
          <p:cNvSpPr txBox="1"/>
          <p:nvPr/>
        </p:nvSpPr>
        <p:spPr>
          <a:xfrm rot="16200000">
            <a:off x="3929229" y="3985213"/>
            <a:ext cx="2022196" cy="271869"/>
          </a:xfrm>
          <a:prstGeom prst="rect">
            <a:avLst/>
          </a:prstGeom>
          <a:noFill/>
          <a:ln>
            <a:solidFill>
              <a:schemeClr val="tx1"/>
            </a:solidFill>
          </a:ln>
        </p:spPr>
        <p:txBody>
          <a:bodyPr wrap="none" rtlCol="0">
            <a:spAutoFit/>
          </a:bodyPr>
          <a:lstStyle/>
          <a:p>
            <a:pPr>
              <a:lnSpc>
                <a:spcPct val="80000"/>
              </a:lnSpc>
            </a:pPr>
            <a:r>
              <a:rPr lang="en-US" sz="1400" dirty="0" smtClean="0"/>
              <a:t>Black Death Persecutions</a:t>
            </a:r>
          </a:p>
        </p:txBody>
      </p:sp>
      <p:sp>
        <p:nvSpPr>
          <p:cNvPr id="40" name="TextBox 39"/>
          <p:cNvSpPr txBox="1"/>
          <p:nvPr/>
        </p:nvSpPr>
        <p:spPr>
          <a:xfrm rot="16200000">
            <a:off x="7248622" y="4311457"/>
            <a:ext cx="1341074" cy="271869"/>
          </a:xfrm>
          <a:prstGeom prst="rect">
            <a:avLst/>
          </a:prstGeom>
          <a:noFill/>
          <a:ln>
            <a:solidFill>
              <a:schemeClr val="tx1"/>
            </a:solidFill>
          </a:ln>
        </p:spPr>
        <p:txBody>
          <a:bodyPr wrap="none" rtlCol="0">
            <a:spAutoFit/>
          </a:bodyPr>
          <a:lstStyle/>
          <a:p>
            <a:pPr>
              <a:lnSpc>
                <a:spcPct val="80000"/>
              </a:lnSpc>
            </a:pPr>
            <a:r>
              <a:rPr lang="en-US" sz="1400" dirty="0" smtClean="0"/>
              <a:t>3</a:t>
            </a:r>
            <a:r>
              <a:rPr lang="en-US" sz="1400" baseline="30000" dirty="0" smtClean="0"/>
              <a:t>rd</a:t>
            </a:r>
            <a:r>
              <a:rPr lang="en-US" sz="1400" dirty="0" smtClean="0"/>
              <a:t> Temple Built</a:t>
            </a:r>
          </a:p>
        </p:txBody>
      </p:sp>
      <p:sp>
        <p:nvSpPr>
          <p:cNvPr id="41" name="TextBox 40"/>
          <p:cNvSpPr txBox="1"/>
          <p:nvPr/>
        </p:nvSpPr>
        <p:spPr>
          <a:xfrm rot="16200000">
            <a:off x="7957403" y="4335428"/>
            <a:ext cx="1313180" cy="271869"/>
          </a:xfrm>
          <a:prstGeom prst="rect">
            <a:avLst/>
          </a:prstGeom>
          <a:noFill/>
          <a:ln>
            <a:solidFill>
              <a:schemeClr val="tx1"/>
            </a:solidFill>
          </a:ln>
        </p:spPr>
        <p:txBody>
          <a:bodyPr wrap="none" rtlCol="0">
            <a:spAutoFit/>
          </a:bodyPr>
          <a:lstStyle/>
          <a:p>
            <a:pPr>
              <a:lnSpc>
                <a:spcPct val="80000"/>
              </a:lnSpc>
            </a:pPr>
            <a:r>
              <a:rPr lang="en-US" sz="1400" dirty="0" smtClean="0"/>
              <a:t>Jacob’s Trouble</a:t>
            </a:r>
          </a:p>
        </p:txBody>
      </p:sp>
      <p:sp>
        <p:nvSpPr>
          <p:cNvPr id="42" name="TextBox 41"/>
          <p:cNvSpPr txBox="1"/>
          <p:nvPr/>
        </p:nvSpPr>
        <p:spPr>
          <a:xfrm rot="16200000">
            <a:off x="8450276" y="4427085"/>
            <a:ext cx="1104790" cy="271869"/>
          </a:xfrm>
          <a:prstGeom prst="rect">
            <a:avLst/>
          </a:prstGeom>
          <a:noFill/>
          <a:ln>
            <a:solidFill>
              <a:schemeClr val="tx1"/>
            </a:solidFill>
          </a:ln>
        </p:spPr>
        <p:txBody>
          <a:bodyPr wrap="none" rtlCol="0">
            <a:spAutoFit/>
          </a:bodyPr>
          <a:lstStyle/>
          <a:p>
            <a:pPr>
              <a:lnSpc>
                <a:spcPct val="80000"/>
              </a:lnSpc>
            </a:pPr>
            <a:r>
              <a:rPr lang="en-US" sz="1400" dirty="0" smtClean="0"/>
              <a:t>Jesus Return</a:t>
            </a:r>
          </a:p>
        </p:txBody>
      </p:sp>
      <p:sp>
        <p:nvSpPr>
          <p:cNvPr id="43" name="TextBox 42"/>
          <p:cNvSpPr txBox="1"/>
          <p:nvPr/>
        </p:nvSpPr>
        <p:spPr>
          <a:xfrm rot="16200000">
            <a:off x="8565934" y="4261921"/>
            <a:ext cx="1547932" cy="271869"/>
          </a:xfrm>
          <a:prstGeom prst="rect">
            <a:avLst/>
          </a:prstGeom>
          <a:noFill/>
          <a:ln>
            <a:solidFill>
              <a:schemeClr val="tx1"/>
            </a:solidFill>
          </a:ln>
        </p:spPr>
        <p:txBody>
          <a:bodyPr wrap="none" rtlCol="0">
            <a:spAutoFit/>
          </a:bodyPr>
          <a:lstStyle/>
          <a:p>
            <a:pPr>
              <a:lnSpc>
                <a:spcPct val="80000"/>
              </a:lnSpc>
            </a:pPr>
            <a:r>
              <a:rPr lang="en-US" sz="1400" dirty="0" smtClean="0"/>
              <a:t>Israel </a:t>
            </a:r>
            <a:r>
              <a:rPr lang="en-US" sz="1400" dirty="0" err="1" smtClean="0"/>
              <a:t>Restablished</a:t>
            </a:r>
            <a:endParaRPr lang="en-US" sz="1400" dirty="0" smtClean="0"/>
          </a:p>
        </p:txBody>
      </p:sp>
      <p:sp>
        <p:nvSpPr>
          <p:cNvPr id="44" name="TextBox 43"/>
          <p:cNvSpPr txBox="1"/>
          <p:nvPr/>
        </p:nvSpPr>
        <p:spPr>
          <a:xfrm rot="16200000">
            <a:off x="7539600" y="4270926"/>
            <a:ext cx="1450888" cy="271869"/>
          </a:xfrm>
          <a:prstGeom prst="rect">
            <a:avLst/>
          </a:prstGeom>
          <a:noFill/>
          <a:ln>
            <a:solidFill>
              <a:schemeClr val="tx1"/>
            </a:solidFill>
          </a:ln>
        </p:spPr>
        <p:txBody>
          <a:bodyPr wrap="none" rtlCol="0">
            <a:spAutoFit/>
          </a:bodyPr>
          <a:lstStyle/>
          <a:p>
            <a:pPr>
              <a:lnSpc>
                <a:spcPct val="80000"/>
              </a:lnSpc>
            </a:pPr>
            <a:r>
              <a:rPr lang="en-US" sz="1400" dirty="0" smtClean="0"/>
              <a:t>Islamic </a:t>
            </a:r>
            <a:r>
              <a:rPr lang="en-US" sz="1400" dirty="0" err="1" smtClean="0"/>
              <a:t>AntiChrist</a:t>
            </a:r>
            <a:endParaRPr lang="en-US" sz="1400" dirty="0" smtClean="0"/>
          </a:p>
        </p:txBody>
      </p:sp>
      <p:sp>
        <p:nvSpPr>
          <p:cNvPr id="45" name="TextBox 44"/>
          <p:cNvSpPr txBox="1"/>
          <p:nvPr/>
        </p:nvSpPr>
        <p:spPr>
          <a:xfrm rot="16200000">
            <a:off x="6626526" y="1362126"/>
            <a:ext cx="939192" cy="271869"/>
          </a:xfrm>
          <a:prstGeom prst="rect">
            <a:avLst/>
          </a:prstGeom>
          <a:noFill/>
          <a:ln>
            <a:solidFill>
              <a:schemeClr val="tx1"/>
            </a:solidFill>
          </a:ln>
        </p:spPr>
        <p:txBody>
          <a:bodyPr wrap="none" rtlCol="0">
            <a:spAutoFit/>
          </a:bodyPr>
          <a:lstStyle/>
          <a:p>
            <a:pPr>
              <a:lnSpc>
                <a:spcPct val="80000"/>
              </a:lnSpc>
            </a:pPr>
            <a:r>
              <a:rPr lang="en-US" sz="1400" dirty="0" smtClean="0"/>
              <a:t>Israel Split</a:t>
            </a:r>
            <a:endParaRPr lang="en-US" sz="1400" dirty="0"/>
          </a:p>
        </p:txBody>
      </p:sp>
      <p:sp>
        <p:nvSpPr>
          <p:cNvPr id="50" name="TextBox 49"/>
          <p:cNvSpPr txBox="1"/>
          <p:nvPr/>
        </p:nvSpPr>
        <p:spPr>
          <a:xfrm>
            <a:off x="197969" y="2208727"/>
            <a:ext cx="267859" cy="307777"/>
          </a:xfrm>
          <a:prstGeom prst="rect">
            <a:avLst/>
          </a:prstGeom>
          <a:noFill/>
        </p:spPr>
        <p:txBody>
          <a:bodyPr wrap="none" rtlCol="0">
            <a:spAutoFit/>
          </a:bodyPr>
          <a:lstStyle/>
          <a:p>
            <a:r>
              <a:rPr lang="en-US" sz="1400" dirty="0"/>
              <a:t>?</a:t>
            </a:r>
          </a:p>
        </p:txBody>
      </p:sp>
      <p:sp>
        <p:nvSpPr>
          <p:cNvPr id="51" name="TextBox 50"/>
          <p:cNvSpPr txBox="1"/>
          <p:nvPr/>
        </p:nvSpPr>
        <p:spPr>
          <a:xfrm>
            <a:off x="5632974" y="1994056"/>
            <a:ext cx="602042" cy="307777"/>
          </a:xfrm>
          <a:prstGeom prst="rect">
            <a:avLst/>
          </a:prstGeom>
          <a:noFill/>
        </p:spPr>
        <p:txBody>
          <a:bodyPr wrap="square" rtlCol="0">
            <a:spAutoFit/>
          </a:bodyPr>
          <a:lstStyle/>
          <a:p>
            <a:pPr algn="ctr"/>
            <a:r>
              <a:rPr lang="en-US" sz="1400" dirty="0" smtClean="0"/>
              <a:t>2913</a:t>
            </a:r>
            <a:endParaRPr lang="en-US" sz="1400" dirty="0"/>
          </a:p>
        </p:txBody>
      </p:sp>
      <p:sp>
        <p:nvSpPr>
          <p:cNvPr id="53" name="TextBox 52"/>
          <p:cNvSpPr txBox="1"/>
          <p:nvPr/>
        </p:nvSpPr>
        <p:spPr>
          <a:xfrm rot="16200000">
            <a:off x="546317" y="1358134"/>
            <a:ext cx="965404" cy="271869"/>
          </a:xfrm>
          <a:prstGeom prst="rect">
            <a:avLst/>
          </a:prstGeom>
          <a:noFill/>
          <a:ln>
            <a:solidFill>
              <a:schemeClr val="tx1"/>
            </a:solidFill>
          </a:ln>
        </p:spPr>
        <p:txBody>
          <a:bodyPr wrap="none" rtlCol="0">
            <a:spAutoFit/>
          </a:bodyPr>
          <a:lstStyle/>
          <a:p>
            <a:pPr>
              <a:lnSpc>
                <a:spcPct val="80000"/>
              </a:lnSpc>
            </a:pPr>
            <a:r>
              <a:rPr lang="en-US" sz="1400" dirty="0" smtClean="0"/>
              <a:t>Noah Born</a:t>
            </a:r>
            <a:endParaRPr lang="en-US" sz="1400" dirty="0"/>
          </a:p>
        </p:txBody>
      </p:sp>
      <p:sp>
        <p:nvSpPr>
          <p:cNvPr id="54" name="TextBox 53"/>
          <p:cNvSpPr txBox="1"/>
          <p:nvPr/>
        </p:nvSpPr>
        <p:spPr>
          <a:xfrm>
            <a:off x="798583" y="2249257"/>
            <a:ext cx="548648" cy="307777"/>
          </a:xfrm>
          <a:prstGeom prst="rect">
            <a:avLst/>
          </a:prstGeom>
          <a:noFill/>
        </p:spPr>
        <p:txBody>
          <a:bodyPr wrap="none" rtlCol="0">
            <a:spAutoFit/>
          </a:bodyPr>
          <a:lstStyle/>
          <a:p>
            <a:r>
              <a:rPr lang="en-US" sz="1400" dirty="0" smtClean="0"/>
              <a:t>1105</a:t>
            </a:r>
            <a:endParaRPr lang="en-US" sz="1400" dirty="0"/>
          </a:p>
        </p:txBody>
      </p:sp>
      <p:sp>
        <p:nvSpPr>
          <p:cNvPr id="52" name="TextBox 51"/>
          <p:cNvSpPr txBox="1"/>
          <p:nvPr/>
        </p:nvSpPr>
        <p:spPr>
          <a:xfrm rot="16200000">
            <a:off x="1881889" y="1372916"/>
            <a:ext cx="937877" cy="271869"/>
          </a:xfrm>
          <a:prstGeom prst="rect">
            <a:avLst/>
          </a:prstGeom>
          <a:noFill/>
          <a:ln>
            <a:solidFill>
              <a:schemeClr val="tx1"/>
            </a:solidFill>
          </a:ln>
        </p:spPr>
        <p:txBody>
          <a:bodyPr wrap="none" rtlCol="0">
            <a:spAutoFit/>
          </a:bodyPr>
          <a:lstStyle/>
          <a:p>
            <a:pPr>
              <a:lnSpc>
                <a:spcPct val="80000"/>
              </a:lnSpc>
            </a:pPr>
            <a:r>
              <a:rPr lang="en-US" sz="1400" dirty="0" smtClean="0"/>
              <a:t>Isaac Born</a:t>
            </a:r>
            <a:endParaRPr lang="en-US" sz="1400" dirty="0"/>
          </a:p>
        </p:txBody>
      </p:sp>
      <p:sp>
        <p:nvSpPr>
          <p:cNvPr id="55" name="TextBox 54"/>
          <p:cNvSpPr txBox="1"/>
          <p:nvPr/>
        </p:nvSpPr>
        <p:spPr>
          <a:xfrm rot="16200000">
            <a:off x="2076158" y="1295646"/>
            <a:ext cx="1097338" cy="271869"/>
          </a:xfrm>
          <a:prstGeom prst="rect">
            <a:avLst/>
          </a:prstGeom>
          <a:noFill/>
          <a:ln>
            <a:solidFill>
              <a:schemeClr val="tx1"/>
            </a:solidFill>
          </a:ln>
        </p:spPr>
        <p:txBody>
          <a:bodyPr wrap="none" rtlCol="0">
            <a:spAutoFit/>
          </a:bodyPr>
          <a:lstStyle/>
          <a:p>
            <a:pPr>
              <a:lnSpc>
                <a:spcPct val="80000"/>
              </a:lnSpc>
            </a:pPr>
            <a:r>
              <a:rPr lang="en-US" sz="1400" dirty="0" smtClean="0"/>
              <a:t>Jacob/ Israel</a:t>
            </a:r>
            <a:endParaRPr lang="en-US" sz="1400" dirty="0"/>
          </a:p>
        </p:txBody>
      </p:sp>
      <p:sp>
        <p:nvSpPr>
          <p:cNvPr id="58" name="TextBox 57"/>
          <p:cNvSpPr txBox="1"/>
          <p:nvPr/>
        </p:nvSpPr>
        <p:spPr>
          <a:xfrm rot="16200000">
            <a:off x="3823347" y="1223971"/>
            <a:ext cx="1031590" cy="444224"/>
          </a:xfrm>
          <a:prstGeom prst="rect">
            <a:avLst/>
          </a:prstGeom>
          <a:noFill/>
          <a:ln>
            <a:solidFill>
              <a:schemeClr val="tx1"/>
            </a:solidFill>
          </a:ln>
        </p:spPr>
        <p:txBody>
          <a:bodyPr wrap="none" rtlCol="0">
            <a:spAutoFit/>
          </a:bodyPr>
          <a:lstStyle/>
          <a:p>
            <a:pPr>
              <a:lnSpc>
                <a:spcPct val="80000"/>
              </a:lnSpc>
            </a:pPr>
            <a:r>
              <a:rPr lang="en-US" sz="1400" dirty="0" smtClean="0"/>
              <a:t>Wilderness</a:t>
            </a:r>
          </a:p>
          <a:p>
            <a:pPr>
              <a:lnSpc>
                <a:spcPct val="80000"/>
              </a:lnSpc>
            </a:pPr>
            <a:r>
              <a:rPr lang="en-US" sz="1400" dirty="0" smtClean="0"/>
              <a:t> Wandering</a:t>
            </a:r>
            <a:endParaRPr lang="en-US" sz="1400" dirty="0"/>
          </a:p>
        </p:txBody>
      </p:sp>
      <p:sp>
        <p:nvSpPr>
          <p:cNvPr id="59" name="TextBox 58"/>
          <p:cNvSpPr txBox="1"/>
          <p:nvPr/>
        </p:nvSpPr>
        <p:spPr>
          <a:xfrm>
            <a:off x="4004832" y="2002695"/>
            <a:ext cx="622241" cy="523220"/>
          </a:xfrm>
          <a:prstGeom prst="rect">
            <a:avLst/>
          </a:prstGeom>
          <a:noFill/>
        </p:spPr>
        <p:txBody>
          <a:bodyPr wrap="square" rtlCol="0">
            <a:spAutoFit/>
          </a:bodyPr>
          <a:lstStyle/>
          <a:p>
            <a:pPr algn="ctr"/>
            <a:r>
              <a:rPr lang="en-US" sz="1400" dirty="0" smtClean="0"/>
              <a:t>40 YRS</a:t>
            </a:r>
          </a:p>
        </p:txBody>
      </p:sp>
      <p:sp>
        <p:nvSpPr>
          <p:cNvPr id="60" name="TextBox 59"/>
          <p:cNvSpPr txBox="1"/>
          <p:nvPr/>
        </p:nvSpPr>
        <p:spPr>
          <a:xfrm rot="16200000">
            <a:off x="5681718" y="1579354"/>
            <a:ext cx="488685" cy="271869"/>
          </a:xfrm>
          <a:prstGeom prst="rect">
            <a:avLst/>
          </a:prstGeom>
          <a:noFill/>
          <a:ln>
            <a:solidFill>
              <a:schemeClr val="tx1"/>
            </a:solidFill>
          </a:ln>
        </p:spPr>
        <p:txBody>
          <a:bodyPr wrap="none" rtlCol="0">
            <a:spAutoFit/>
          </a:bodyPr>
          <a:lstStyle/>
          <a:p>
            <a:pPr>
              <a:lnSpc>
                <a:spcPct val="80000"/>
              </a:lnSpc>
            </a:pPr>
            <a:r>
              <a:rPr lang="en-US" sz="1400" dirty="0" smtClean="0"/>
              <a:t>Saul</a:t>
            </a:r>
            <a:endParaRPr lang="en-US" sz="1400" dirty="0"/>
          </a:p>
        </p:txBody>
      </p:sp>
      <p:sp>
        <p:nvSpPr>
          <p:cNvPr id="61" name="TextBox 60"/>
          <p:cNvSpPr txBox="1"/>
          <p:nvPr/>
        </p:nvSpPr>
        <p:spPr>
          <a:xfrm>
            <a:off x="5085510" y="2009978"/>
            <a:ext cx="622241" cy="523220"/>
          </a:xfrm>
          <a:prstGeom prst="rect">
            <a:avLst/>
          </a:prstGeom>
          <a:noFill/>
        </p:spPr>
        <p:txBody>
          <a:bodyPr wrap="square" rtlCol="0">
            <a:spAutoFit/>
          </a:bodyPr>
          <a:lstStyle/>
          <a:p>
            <a:pPr algn="ctr"/>
            <a:r>
              <a:rPr lang="en-US" sz="1400" dirty="0" smtClean="0"/>
              <a:t>355 YRS</a:t>
            </a:r>
          </a:p>
        </p:txBody>
      </p:sp>
      <p:sp>
        <p:nvSpPr>
          <p:cNvPr id="62" name="TextBox 61"/>
          <p:cNvSpPr txBox="1"/>
          <p:nvPr/>
        </p:nvSpPr>
        <p:spPr>
          <a:xfrm>
            <a:off x="5906973" y="2214006"/>
            <a:ext cx="600436" cy="307777"/>
          </a:xfrm>
          <a:prstGeom prst="rect">
            <a:avLst/>
          </a:prstGeom>
          <a:noFill/>
        </p:spPr>
        <p:txBody>
          <a:bodyPr wrap="square" rtlCol="0">
            <a:spAutoFit/>
          </a:bodyPr>
          <a:lstStyle/>
          <a:p>
            <a:pPr algn="ctr"/>
            <a:r>
              <a:rPr lang="en-US" sz="1400" dirty="0" smtClean="0"/>
              <a:t>2953</a:t>
            </a:r>
            <a:endParaRPr lang="en-US" sz="1400" dirty="0"/>
          </a:p>
        </p:txBody>
      </p:sp>
      <p:sp>
        <p:nvSpPr>
          <p:cNvPr id="63" name="TextBox 62"/>
          <p:cNvSpPr txBox="1"/>
          <p:nvPr/>
        </p:nvSpPr>
        <p:spPr>
          <a:xfrm>
            <a:off x="6153951" y="2003124"/>
            <a:ext cx="627459" cy="307777"/>
          </a:xfrm>
          <a:prstGeom prst="rect">
            <a:avLst/>
          </a:prstGeom>
          <a:noFill/>
        </p:spPr>
        <p:txBody>
          <a:bodyPr wrap="square" rtlCol="0">
            <a:spAutoFit/>
          </a:bodyPr>
          <a:lstStyle/>
          <a:p>
            <a:pPr algn="ctr"/>
            <a:r>
              <a:rPr lang="en-US" sz="1400" dirty="0" smtClean="0"/>
              <a:t>2993</a:t>
            </a:r>
            <a:endParaRPr lang="en-US" sz="1400" dirty="0"/>
          </a:p>
        </p:txBody>
      </p:sp>
      <p:sp>
        <p:nvSpPr>
          <p:cNvPr id="64" name="TextBox 63"/>
          <p:cNvSpPr txBox="1"/>
          <p:nvPr/>
        </p:nvSpPr>
        <p:spPr>
          <a:xfrm rot="16200000">
            <a:off x="6334339" y="1347020"/>
            <a:ext cx="973556" cy="271869"/>
          </a:xfrm>
          <a:prstGeom prst="rect">
            <a:avLst/>
          </a:prstGeom>
          <a:noFill/>
          <a:ln>
            <a:solidFill>
              <a:schemeClr val="tx1"/>
            </a:solidFill>
          </a:ln>
        </p:spPr>
        <p:txBody>
          <a:bodyPr wrap="none" rtlCol="0">
            <a:spAutoFit/>
          </a:bodyPr>
          <a:lstStyle/>
          <a:p>
            <a:pPr>
              <a:lnSpc>
                <a:spcPct val="80000"/>
              </a:lnSpc>
            </a:pPr>
            <a:r>
              <a:rPr lang="en-US" sz="1400" dirty="0" err="1" smtClean="0"/>
              <a:t>Reheboam</a:t>
            </a:r>
            <a:endParaRPr lang="en-US" sz="1400" dirty="0"/>
          </a:p>
        </p:txBody>
      </p:sp>
      <p:sp>
        <p:nvSpPr>
          <p:cNvPr id="65" name="TextBox 64"/>
          <p:cNvSpPr txBox="1"/>
          <p:nvPr/>
        </p:nvSpPr>
        <p:spPr>
          <a:xfrm>
            <a:off x="6819770" y="2208076"/>
            <a:ext cx="625681" cy="307777"/>
          </a:xfrm>
          <a:prstGeom prst="rect">
            <a:avLst/>
          </a:prstGeom>
          <a:noFill/>
        </p:spPr>
        <p:txBody>
          <a:bodyPr wrap="square" rtlCol="0">
            <a:spAutoFit/>
          </a:bodyPr>
          <a:lstStyle/>
          <a:p>
            <a:pPr algn="ctr"/>
            <a:r>
              <a:rPr lang="en-US" sz="1400" dirty="0" smtClean="0"/>
              <a:t>3020</a:t>
            </a:r>
            <a:endParaRPr lang="en-US" sz="1400" dirty="0"/>
          </a:p>
        </p:txBody>
      </p:sp>
      <p:sp>
        <p:nvSpPr>
          <p:cNvPr id="66" name="TextBox 65"/>
          <p:cNvSpPr txBox="1"/>
          <p:nvPr/>
        </p:nvSpPr>
        <p:spPr>
          <a:xfrm>
            <a:off x="7532492" y="2038263"/>
            <a:ext cx="654555" cy="307777"/>
          </a:xfrm>
          <a:prstGeom prst="rect">
            <a:avLst/>
          </a:prstGeom>
          <a:noFill/>
        </p:spPr>
        <p:txBody>
          <a:bodyPr wrap="square" rtlCol="0">
            <a:spAutoFit/>
          </a:bodyPr>
          <a:lstStyle/>
          <a:p>
            <a:pPr algn="ctr"/>
            <a:r>
              <a:rPr lang="en-US" sz="1400" dirty="0" smtClean="0"/>
              <a:t>3280</a:t>
            </a:r>
            <a:endParaRPr lang="en-US" sz="1400" dirty="0"/>
          </a:p>
        </p:txBody>
      </p:sp>
      <p:sp>
        <p:nvSpPr>
          <p:cNvPr id="67" name="TextBox 66"/>
          <p:cNvSpPr txBox="1"/>
          <p:nvPr/>
        </p:nvSpPr>
        <p:spPr>
          <a:xfrm>
            <a:off x="8049690" y="2190663"/>
            <a:ext cx="735436" cy="307777"/>
          </a:xfrm>
          <a:prstGeom prst="rect">
            <a:avLst/>
          </a:prstGeom>
          <a:noFill/>
        </p:spPr>
        <p:txBody>
          <a:bodyPr wrap="square" rtlCol="0">
            <a:spAutoFit/>
          </a:bodyPr>
          <a:lstStyle/>
          <a:p>
            <a:pPr algn="ctr"/>
            <a:r>
              <a:rPr lang="en-US" sz="1400" dirty="0" smtClean="0"/>
              <a:t>3420</a:t>
            </a:r>
            <a:endParaRPr lang="en-US" sz="1400" dirty="0"/>
          </a:p>
        </p:txBody>
      </p:sp>
      <p:sp>
        <p:nvSpPr>
          <p:cNvPr id="69" name="TextBox 68"/>
          <p:cNvSpPr txBox="1"/>
          <p:nvPr/>
        </p:nvSpPr>
        <p:spPr>
          <a:xfrm>
            <a:off x="8781531" y="2070798"/>
            <a:ext cx="622241" cy="307777"/>
          </a:xfrm>
          <a:prstGeom prst="rect">
            <a:avLst/>
          </a:prstGeom>
          <a:noFill/>
        </p:spPr>
        <p:txBody>
          <a:bodyPr wrap="square" rtlCol="0">
            <a:spAutoFit/>
          </a:bodyPr>
          <a:lstStyle/>
          <a:p>
            <a:pPr algn="ctr"/>
            <a:r>
              <a:rPr lang="en-US" sz="1400" dirty="0" smtClean="0"/>
              <a:t>3490</a:t>
            </a:r>
          </a:p>
        </p:txBody>
      </p:sp>
      <p:sp>
        <p:nvSpPr>
          <p:cNvPr id="70" name="TextBox 69"/>
          <p:cNvSpPr txBox="1"/>
          <p:nvPr/>
        </p:nvSpPr>
        <p:spPr>
          <a:xfrm rot="16200000">
            <a:off x="-109406" y="4632178"/>
            <a:ext cx="710451" cy="271869"/>
          </a:xfrm>
          <a:prstGeom prst="rect">
            <a:avLst/>
          </a:prstGeom>
          <a:noFill/>
          <a:ln>
            <a:solidFill>
              <a:schemeClr val="tx1"/>
            </a:solidFill>
          </a:ln>
        </p:spPr>
        <p:txBody>
          <a:bodyPr wrap="none" rtlCol="0">
            <a:spAutoFit/>
          </a:bodyPr>
          <a:lstStyle/>
          <a:p>
            <a:pPr>
              <a:lnSpc>
                <a:spcPct val="80000"/>
              </a:lnSpc>
            </a:pPr>
            <a:r>
              <a:rPr lang="en-US" sz="1400" dirty="0" smtClean="0"/>
              <a:t>Greece</a:t>
            </a:r>
            <a:endParaRPr lang="en-US" sz="1400" dirty="0"/>
          </a:p>
        </p:txBody>
      </p:sp>
      <p:sp>
        <p:nvSpPr>
          <p:cNvPr id="71" name="TextBox 70"/>
          <p:cNvSpPr txBox="1"/>
          <p:nvPr/>
        </p:nvSpPr>
        <p:spPr>
          <a:xfrm rot="16200000">
            <a:off x="187874" y="4204501"/>
            <a:ext cx="1575547" cy="271869"/>
          </a:xfrm>
          <a:prstGeom prst="rect">
            <a:avLst/>
          </a:prstGeom>
          <a:noFill/>
          <a:ln>
            <a:solidFill>
              <a:schemeClr val="tx1"/>
            </a:solidFill>
          </a:ln>
        </p:spPr>
        <p:txBody>
          <a:bodyPr wrap="none" rtlCol="0">
            <a:spAutoFit/>
          </a:bodyPr>
          <a:lstStyle/>
          <a:p>
            <a:pPr>
              <a:lnSpc>
                <a:spcPct val="80000"/>
              </a:lnSpc>
            </a:pPr>
            <a:r>
              <a:rPr lang="en-US" sz="1400" dirty="0" smtClean="0"/>
              <a:t>Roman Occupation</a:t>
            </a:r>
            <a:endParaRPr lang="en-US" sz="1400" dirty="0"/>
          </a:p>
        </p:txBody>
      </p:sp>
      <p:sp>
        <p:nvSpPr>
          <p:cNvPr id="72" name="TextBox 71"/>
          <p:cNvSpPr txBox="1"/>
          <p:nvPr/>
        </p:nvSpPr>
        <p:spPr>
          <a:xfrm>
            <a:off x="-17168" y="5225241"/>
            <a:ext cx="548648" cy="307777"/>
          </a:xfrm>
          <a:prstGeom prst="rect">
            <a:avLst/>
          </a:prstGeom>
          <a:noFill/>
        </p:spPr>
        <p:txBody>
          <a:bodyPr wrap="none" rtlCol="0">
            <a:spAutoFit/>
          </a:bodyPr>
          <a:lstStyle/>
          <a:p>
            <a:r>
              <a:rPr lang="en-US" sz="1400" dirty="0" smtClean="0"/>
              <a:t>3677</a:t>
            </a:r>
            <a:endParaRPr lang="en-US" sz="1400" dirty="0"/>
          </a:p>
        </p:txBody>
      </p:sp>
      <p:sp>
        <p:nvSpPr>
          <p:cNvPr id="73" name="TextBox 72"/>
          <p:cNvSpPr txBox="1"/>
          <p:nvPr/>
        </p:nvSpPr>
        <p:spPr>
          <a:xfrm rot="16200000">
            <a:off x="-177867" y="4230668"/>
            <a:ext cx="1530487" cy="271869"/>
          </a:xfrm>
          <a:prstGeom prst="rect">
            <a:avLst/>
          </a:prstGeom>
          <a:noFill/>
          <a:ln>
            <a:solidFill>
              <a:schemeClr val="tx1"/>
            </a:solidFill>
          </a:ln>
        </p:spPr>
        <p:txBody>
          <a:bodyPr wrap="none" rtlCol="0">
            <a:spAutoFit/>
          </a:bodyPr>
          <a:lstStyle/>
          <a:p>
            <a:pPr>
              <a:lnSpc>
                <a:spcPct val="80000"/>
              </a:lnSpc>
            </a:pPr>
            <a:r>
              <a:rPr lang="en-US" sz="1400" dirty="0" smtClean="0"/>
              <a:t>Maccabean Revolt</a:t>
            </a:r>
            <a:endParaRPr lang="en-US" sz="1400" dirty="0"/>
          </a:p>
        </p:txBody>
      </p:sp>
      <p:sp>
        <p:nvSpPr>
          <p:cNvPr id="74" name="TextBox 73"/>
          <p:cNvSpPr txBox="1"/>
          <p:nvPr/>
        </p:nvSpPr>
        <p:spPr>
          <a:xfrm>
            <a:off x="283852" y="5431681"/>
            <a:ext cx="548648" cy="307777"/>
          </a:xfrm>
          <a:prstGeom prst="rect">
            <a:avLst/>
          </a:prstGeom>
          <a:noFill/>
        </p:spPr>
        <p:txBody>
          <a:bodyPr wrap="none" rtlCol="0">
            <a:spAutoFit/>
          </a:bodyPr>
          <a:lstStyle/>
          <a:p>
            <a:r>
              <a:rPr lang="en-US" sz="1400" dirty="0" smtClean="0"/>
              <a:t>3806</a:t>
            </a:r>
            <a:endParaRPr lang="en-US" sz="1400" dirty="0"/>
          </a:p>
        </p:txBody>
      </p:sp>
      <p:sp>
        <p:nvSpPr>
          <p:cNvPr id="75" name="TextBox 74"/>
          <p:cNvSpPr txBox="1"/>
          <p:nvPr/>
        </p:nvSpPr>
        <p:spPr>
          <a:xfrm>
            <a:off x="692961" y="5246331"/>
            <a:ext cx="548648" cy="307777"/>
          </a:xfrm>
          <a:prstGeom prst="rect">
            <a:avLst/>
          </a:prstGeom>
          <a:noFill/>
        </p:spPr>
        <p:txBody>
          <a:bodyPr wrap="none" rtlCol="0">
            <a:spAutoFit/>
          </a:bodyPr>
          <a:lstStyle/>
          <a:p>
            <a:r>
              <a:rPr lang="en-US" sz="1400" dirty="0" smtClean="0"/>
              <a:t>3916</a:t>
            </a:r>
            <a:endParaRPr lang="en-US" sz="1400" dirty="0"/>
          </a:p>
        </p:txBody>
      </p:sp>
      <p:sp>
        <p:nvSpPr>
          <p:cNvPr id="76" name="TextBox 75"/>
          <p:cNvSpPr txBox="1"/>
          <p:nvPr/>
        </p:nvSpPr>
        <p:spPr>
          <a:xfrm>
            <a:off x="1023447" y="5450556"/>
            <a:ext cx="548648" cy="307777"/>
          </a:xfrm>
          <a:prstGeom prst="rect">
            <a:avLst/>
          </a:prstGeom>
          <a:noFill/>
        </p:spPr>
        <p:txBody>
          <a:bodyPr wrap="none" rtlCol="0">
            <a:spAutoFit/>
          </a:bodyPr>
          <a:lstStyle/>
          <a:p>
            <a:r>
              <a:rPr lang="en-US" sz="1400" dirty="0" smtClean="0"/>
              <a:t>3960</a:t>
            </a:r>
            <a:endParaRPr lang="en-US" sz="1400" dirty="0"/>
          </a:p>
        </p:txBody>
      </p:sp>
      <p:sp>
        <p:nvSpPr>
          <p:cNvPr id="77" name="TextBox 76"/>
          <p:cNvSpPr txBox="1"/>
          <p:nvPr/>
        </p:nvSpPr>
        <p:spPr>
          <a:xfrm rot="16200000">
            <a:off x="920325" y="4249512"/>
            <a:ext cx="1479892" cy="271869"/>
          </a:xfrm>
          <a:prstGeom prst="rect">
            <a:avLst/>
          </a:prstGeom>
          <a:noFill/>
          <a:ln>
            <a:solidFill>
              <a:schemeClr val="tx1"/>
            </a:solidFill>
          </a:ln>
        </p:spPr>
        <p:txBody>
          <a:bodyPr wrap="none" rtlCol="0">
            <a:spAutoFit/>
          </a:bodyPr>
          <a:lstStyle/>
          <a:p>
            <a:pPr>
              <a:lnSpc>
                <a:spcPct val="80000"/>
              </a:lnSpc>
            </a:pPr>
            <a:r>
              <a:rPr lang="en-US" sz="1400" dirty="0" smtClean="0"/>
              <a:t>Messiah Crucified</a:t>
            </a:r>
            <a:endParaRPr lang="en-US" sz="1400" dirty="0"/>
          </a:p>
        </p:txBody>
      </p:sp>
      <p:sp>
        <p:nvSpPr>
          <p:cNvPr id="78" name="TextBox 77"/>
          <p:cNvSpPr txBox="1"/>
          <p:nvPr/>
        </p:nvSpPr>
        <p:spPr>
          <a:xfrm>
            <a:off x="1481191" y="5229222"/>
            <a:ext cx="631841" cy="307777"/>
          </a:xfrm>
          <a:prstGeom prst="rect">
            <a:avLst/>
          </a:prstGeom>
          <a:noFill/>
        </p:spPr>
        <p:txBody>
          <a:bodyPr wrap="none" rtlCol="0">
            <a:spAutoFit/>
          </a:bodyPr>
          <a:lstStyle/>
          <a:p>
            <a:r>
              <a:rPr lang="en-US" sz="1400" dirty="0" smtClean="0"/>
              <a:t>3993?</a:t>
            </a:r>
            <a:endParaRPr lang="en-US" sz="1400" dirty="0"/>
          </a:p>
        </p:txBody>
      </p:sp>
      <p:sp>
        <p:nvSpPr>
          <p:cNvPr id="79" name="TextBox 78"/>
          <p:cNvSpPr txBox="1"/>
          <p:nvPr/>
        </p:nvSpPr>
        <p:spPr>
          <a:xfrm>
            <a:off x="1949744" y="5462682"/>
            <a:ext cx="548648" cy="307777"/>
          </a:xfrm>
          <a:prstGeom prst="rect">
            <a:avLst/>
          </a:prstGeom>
          <a:noFill/>
        </p:spPr>
        <p:txBody>
          <a:bodyPr wrap="none" rtlCol="0">
            <a:spAutoFit/>
          </a:bodyPr>
          <a:lstStyle/>
          <a:p>
            <a:r>
              <a:rPr lang="en-US" sz="1400" dirty="0" smtClean="0"/>
              <a:t>4033</a:t>
            </a:r>
            <a:endParaRPr lang="en-US" sz="1400" dirty="0"/>
          </a:p>
        </p:txBody>
      </p:sp>
      <p:sp>
        <p:nvSpPr>
          <p:cNvPr id="80" name="TextBox 79"/>
          <p:cNvSpPr txBox="1"/>
          <p:nvPr/>
        </p:nvSpPr>
        <p:spPr>
          <a:xfrm>
            <a:off x="2316698" y="5223292"/>
            <a:ext cx="548648" cy="307777"/>
          </a:xfrm>
          <a:prstGeom prst="rect">
            <a:avLst/>
          </a:prstGeom>
          <a:noFill/>
        </p:spPr>
        <p:txBody>
          <a:bodyPr wrap="none" rtlCol="0">
            <a:spAutoFit/>
          </a:bodyPr>
          <a:lstStyle/>
          <a:p>
            <a:r>
              <a:rPr lang="en-US" sz="1400" dirty="0" smtClean="0"/>
              <a:t>4099</a:t>
            </a:r>
            <a:endParaRPr lang="en-US" sz="1400" dirty="0"/>
          </a:p>
        </p:txBody>
      </p:sp>
      <p:sp>
        <p:nvSpPr>
          <p:cNvPr id="81" name="TextBox 80"/>
          <p:cNvSpPr txBox="1"/>
          <p:nvPr/>
        </p:nvSpPr>
        <p:spPr>
          <a:xfrm>
            <a:off x="3403327" y="5240591"/>
            <a:ext cx="548648" cy="307777"/>
          </a:xfrm>
          <a:prstGeom prst="rect">
            <a:avLst/>
          </a:prstGeom>
          <a:noFill/>
        </p:spPr>
        <p:txBody>
          <a:bodyPr wrap="none" rtlCol="0">
            <a:spAutoFit/>
          </a:bodyPr>
          <a:lstStyle/>
          <a:p>
            <a:r>
              <a:rPr lang="en-US" sz="1400" dirty="0" smtClean="0"/>
              <a:t>5059</a:t>
            </a:r>
            <a:endParaRPr lang="en-US" sz="1400" dirty="0"/>
          </a:p>
        </p:txBody>
      </p:sp>
      <p:sp>
        <p:nvSpPr>
          <p:cNvPr id="82" name="TextBox 81"/>
          <p:cNvSpPr txBox="1"/>
          <p:nvPr/>
        </p:nvSpPr>
        <p:spPr>
          <a:xfrm>
            <a:off x="2848752" y="5460542"/>
            <a:ext cx="548648" cy="307777"/>
          </a:xfrm>
          <a:prstGeom prst="rect">
            <a:avLst/>
          </a:prstGeom>
          <a:noFill/>
        </p:spPr>
        <p:txBody>
          <a:bodyPr wrap="none" rtlCol="0">
            <a:spAutoFit/>
          </a:bodyPr>
          <a:lstStyle/>
          <a:p>
            <a:r>
              <a:rPr lang="en-US" sz="1400" dirty="0" smtClean="0"/>
              <a:t>5070</a:t>
            </a:r>
          </a:p>
        </p:txBody>
      </p:sp>
      <p:sp>
        <p:nvSpPr>
          <p:cNvPr id="83" name="TextBox 82"/>
          <p:cNvSpPr txBox="1"/>
          <p:nvPr/>
        </p:nvSpPr>
        <p:spPr>
          <a:xfrm>
            <a:off x="5621476" y="5248172"/>
            <a:ext cx="548648" cy="307777"/>
          </a:xfrm>
          <a:prstGeom prst="rect">
            <a:avLst/>
          </a:prstGeom>
          <a:noFill/>
        </p:spPr>
        <p:txBody>
          <a:bodyPr wrap="none" rtlCol="0">
            <a:spAutoFit/>
          </a:bodyPr>
          <a:lstStyle/>
          <a:p>
            <a:r>
              <a:rPr lang="en-US" sz="1400" dirty="0" smtClean="0"/>
              <a:t>5455</a:t>
            </a:r>
            <a:endParaRPr lang="en-US" sz="1400" dirty="0"/>
          </a:p>
        </p:txBody>
      </p:sp>
      <p:sp>
        <p:nvSpPr>
          <p:cNvPr id="84" name="TextBox 83"/>
          <p:cNvSpPr txBox="1"/>
          <p:nvPr/>
        </p:nvSpPr>
        <p:spPr>
          <a:xfrm rot="16200000">
            <a:off x="4923623" y="4468693"/>
            <a:ext cx="880369" cy="444224"/>
          </a:xfrm>
          <a:prstGeom prst="rect">
            <a:avLst/>
          </a:prstGeom>
          <a:noFill/>
          <a:ln>
            <a:solidFill>
              <a:schemeClr val="tx1"/>
            </a:solidFill>
          </a:ln>
        </p:spPr>
        <p:txBody>
          <a:bodyPr wrap="none" rtlCol="0">
            <a:spAutoFit/>
          </a:bodyPr>
          <a:lstStyle/>
          <a:p>
            <a:pPr>
              <a:lnSpc>
                <a:spcPct val="80000"/>
              </a:lnSpc>
            </a:pPr>
            <a:r>
              <a:rPr lang="en-US" sz="1400" dirty="0" smtClean="0"/>
              <a:t>Austrian</a:t>
            </a:r>
          </a:p>
          <a:p>
            <a:pPr>
              <a:lnSpc>
                <a:spcPct val="80000"/>
              </a:lnSpc>
            </a:pPr>
            <a:r>
              <a:rPr lang="en-US" sz="1400" dirty="0" smtClean="0"/>
              <a:t>Expulsion</a:t>
            </a:r>
          </a:p>
        </p:txBody>
      </p:sp>
      <p:sp>
        <p:nvSpPr>
          <p:cNvPr id="85" name="TextBox 84"/>
          <p:cNvSpPr txBox="1"/>
          <p:nvPr/>
        </p:nvSpPr>
        <p:spPr>
          <a:xfrm>
            <a:off x="5111759" y="5455949"/>
            <a:ext cx="548648" cy="307777"/>
          </a:xfrm>
          <a:prstGeom prst="rect">
            <a:avLst/>
          </a:prstGeom>
          <a:noFill/>
        </p:spPr>
        <p:txBody>
          <a:bodyPr wrap="none" rtlCol="0">
            <a:spAutoFit/>
          </a:bodyPr>
          <a:lstStyle/>
          <a:p>
            <a:r>
              <a:rPr lang="en-US" sz="1400" dirty="0" smtClean="0"/>
              <a:t>5384</a:t>
            </a:r>
            <a:endParaRPr lang="en-US" sz="1400" dirty="0"/>
          </a:p>
        </p:txBody>
      </p:sp>
      <p:sp>
        <p:nvSpPr>
          <p:cNvPr id="86" name="TextBox 85"/>
          <p:cNvSpPr txBox="1"/>
          <p:nvPr/>
        </p:nvSpPr>
        <p:spPr>
          <a:xfrm>
            <a:off x="4710200" y="5238842"/>
            <a:ext cx="548648" cy="307777"/>
          </a:xfrm>
          <a:prstGeom prst="rect">
            <a:avLst/>
          </a:prstGeom>
          <a:noFill/>
        </p:spPr>
        <p:txBody>
          <a:bodyPr wrap="none" rtlCol="0">
            <a:spAutoFit/>
          </a:bodyPr>
          <a:lstStyle/>
          <a:p>
            <a:r>
              <a:rPr lang="en-US" sz="1400" dirty="0" smtClean="0"/>
              <a:t>5311</a:t>
            </a:r>
            <a:endParaRPr lang="en-US" sz="1400" dirty="0"/>
          </a:p>
        </p:txBody>
      </p:sp>
      <p:sp>
        <p:nvSpPr>
          <p:cNvPr id="88" name="TextBox 87"/>
          <p:cNvSpPr txBox="1"/>
          <p:nvPr/>
        </p:nvSpPr>
        <p:spPr>
          <a:xfrm rot="16200000">
            <a:off x="3133357" y="4497980"/>
            <a:ext cx="948660" cy="444224"/>
          </a:xfrm>
          <a:prstGeom prst="rect">
            <a:avLst/>
          </a:prstGeom>
          <a:noFill/>
          <a:ln>
            <a:solidFill>
              <a:schemeClr val="tx1"/>
            </a:solidFill>
          </a:ln>
        </p:spPr>
        <p:txBody>
          <a:bodyPr wrap="none" rtlCol="0">
            <a:spAutoFit/>
          </a:bodyPr>
          <a:lstStyle/>
          <a:p>
            <a:pPr>
              <a:lnSpc>
                <a:spcPct val="80000"/>
              </a:lnSpc>
            </a:pPr>
            <a:r>
              <a:rPr lang="en-US" sz="1400" dirty="0" smtClean="0"/>
              <a:t>Rhineland</a:t>
            </a:r>
            <a:br>
              <a:rPr lang="en-US" sz="1400" dirty="0" smtClean="0"/>
            </a:br>
            <a:r>
              <a:rPr lang="en-US" sz="1400" dirty="0" smtClean="0"/>
              <a:t>Massacres</a:t>
            </a:r>
          </a:p>
        </p:txBody>
      </p:sp>
      <p:sp>
        <p:nvSpPr>
          <p:cNvPr id="89" name="TextBox 88"/>
          <p:cNvSpPr txBox="1"/>
          <p:nvPr/>
        </p:nvSpPr>
        <p:spPr>
          <a:xfrm rot="16200000">
            <a:off x="3582999" y="4501770"/>
            <a:ext cx="948660" cy="444224"/>
          </a:xfrm>
          <a:prstGeom prst="rect">
            <a:avLst/>
          </a:prstGeom>
          <a:noFill/>
          <a:ln>
            <a:solidFill>
              <a:schemeClr val="tx1"/>
            </a:solidFill>
          </a:ln>
        </p:spPr>
        <p:txBody>
          <a:bodyPr wrap="none" rtlCol="0">
            <a:spAutoFit/>
          </a:bodyPr>
          <a:lstStyle/>
          <a:p>
            <a:pPr>
              <a:lnSpc>
                <a:spcPct val="80000"/>
              </a:lnSpc>
            </a:pPr>
            <a:r>
              <a:rPr lang="en-US" sz="1400" dirty="0" smtClean="0"/>
              <a:t>French</a:t>
            </a:r>
            <a:br>
              <a:rPr lang="en-US" sz="1400" dirty="0" smtClean="0"/>
            </a:br>
            <a:r>
              <a:rPr lang="en-US" sz="1400" dirty="0" smtClean="0"/>
              <a:t>Massacres</a:t>
            </a:r>
          </a:p>
        </p:txBody>
      </p:sp>
      <p:sp>
        <p:nvSpPr>
          <p:cNvPr id="90" name="TextBox 89"/>
          <p:cNvSpPr txBox="1"/>
          <p:nvPr/>
        </p:nvSpPr>
        <p:spPr>
          <a:xfrm rot="16200000">
            <a:off x="4032641" y="4505560"/>
            <a:ext cx="948660" cy="444224"/>
          </a:xfrm>
          <a:prstGeom prst="rect">
            <a:avLst/>
          </a:prstGeom>
          <a:noFill/>
          <a:ln>
            <a:solidFill>
              <a:schemeClr val="tx1"/>
            </a:solidFill>
          </a:ln>
        </p:spPr>
        <p:txBody>
          <a:bodyPr wrap="none" rtlCol="0">
            <a:spAutoFit/>
          </a:bodyPr>
          <a:lstStyle/>
          <a:p>
            <a:pPr>
              <a:lnSpc>
                <a:spcPct val="80000"/>
              </a:lnSpc>
            </a:pPr>
            <a:r>
              <a:rPr lang="en-US" sz="1400" dirty="0" smtClean="0"/>
              <a:t>Shepherd</a:t>
            </a:r>
            <a:br>
              <a:rPr lang="en-US" sz="1400" dirty="0" smtClean="0"/>
            </a:br>
            <a:r>
              <a:rPr lang="en-US" sz="1400" dirty="0" smtClean="0"/>
              <a:t>Massacres</a:t>
            </a:r>
          </a:p>
        </p:txBody>
      </p:sp>
      <p:sp>
        <p:nvSpPr>
          <p:cNvPr id="92" name="TextBox 91"/>
          <p:cNvSpPr txBox="1"/>
          <p:nvPr/>
        </p:nvSpPr>
        <p:spPr>
          <a:xfrm>
            <a:off x="3758392" y="5447031"/>
            <a:ext cx="548648" cy="307777"/>
          </a:xfrm>
          <a:prstGeom prst="rect">
            <a:avLst/>
          </a:prstGeom>
          <a:noFill/>
        </p:spPr>
        <p:txBody>
          <a:bodyPr wrap="none" rtlCol="0">
            <a:spAutoFit/>
          </a:bodyPr>
          <a:lstStyle/>
          <a:p>
            <a:r>
              <a:rPr lang="en-US" sz="1400" dirty="0" smtClean="0"/>
              <a:t>5110</a:t>
            </a:r>
            <a:endParaRPr lang="en-US" sz="1400" dirty="0"/>
          </a:p>
        </p:txBody>
      </p:sp>
      <p:sp>
        <p:nvSpPr>
          <p:cNvPr id="93" name="TextBox 92"/>
          <p:cNvSpPr txBox="1"/>
          <p:nvPr/>
        </p:nvSpPr>
        <p:spPr>
          <a:xfrm>
            <a:off x="4275589" y="5234657"/>
            <a:ext cx="548648" cy="523220"/>
          </a:xfrm>
          <a:prstGeom prst="rect">
            <a:avLst/>
          </a:prstGeom>
          <a:noFill/>
        </p:spPr>
        <p:txBody>
          <a:bodyPr wrap="none" rtlCol="0">
            <a:spAutoFit/>
          </a:bodyPr>
          <a:lstStyle/>
          <a:p>
            <a:r>
              <a:rPr lang="en-US" sz="1400" dirty="0" smtClean="0"/>
              <a:t>5214</a:t>
            </a:r>
            <a:br>
              <a:rPr lang="en-US" sz="1400" dirty="0" smtClean="0"/>
            </a:br>
            <a:r>
              <a:rPr lang="en-US" sz="1400" dirty="0" smtClean="0"/>
              <a:t>5283</a:t>
            </a:r>
            <a:endParaRPr lang="en-US" sz="1400" dirty="0"/>
          </a:p>
        </p:txBody>
      </p:sp>
      <p:sp>
        <p:nvSpPr>
          <p:cNvPr id="94" name="TextBox 93"/>
          <p:cNvSpPr txBox="1"/>
          <p:nvPr/>
        </p:nvSpPr>
        <p:spPr>
          <a:xfrm>
            <a:off x="1945322" y="176654"/>
            <a:ext cx="5854262" cy="271869"/>
          </a:xfrm>
          <a:prstGeom prst="rect">
            <a:avLst/>
          </a:prstGeom>
          <a:noFill/>
          <a:ln>
            <a:solidFill>
              <a:schemeClr val="tx1"/>
            </a:solidFill>
          </a:ln>
        </p:spPr>
        <p:txBody>
          <a:bodyPr wrap="none" rtlCol="0">
            <a:spAutoFit/>
          </a:bodyPr>
          <a:lstStyle/>
          <a:p>
            <a:pPr>
              <a:lnSpc>
                <a:spcPct val="80000"/>
              </a:lnSpc>
            </a:pPr>
            <a:r>
              <a:rPr lang="en-US" sz="1400" dirty="0" smtClean="0"/>
              <a:t>Chiliastic View of History According to God’s Covenant with the Jewish People</a:t>
            </a:r>
          </a:p>
        </p:txBody>
      </p:sp>
      <p:sp>
        <p:nvSpPr>
          <p:cNvPr id="95" name="TextBox 94"/>
          <p:cNvSpPr txBox="1"/>
          <p:nvPr/>
        </p:nvSpPr>
        <p:spPr>
          <a:xfrm rot="16200000">
            <a:off x="6832718" y="1284856"/>
            <a:ext cx="1074808" cy="271869"/>
          </a:xfrm>
          <a:prstGeom prst="rect">
            <a:avLst/>
          </a:prstGeom>
          <a:noFill/>
          <a:ln>
            <a:solidFill>
              <a:schemeClr val="tx1"/>
            </a:solidFill>
          </a:ln>
        </p:spPr>
        <p:txBody>
          <a:bodyPr wrap="none" rtlCol="0">
            <a:spAutoFit/>
          </a:bodyPr>
          <a:lstStyle/>
          <a:p>
            <a:pPr>
              <a:lnSpc>
                <a:spcPct val="80000"/>
              </a:lnSpc>
            </a:pPr>
            <a:r>
              <a:rPr lang="en-US" sz="1400" dirty="0" smtClean="0"/>
              <a:t>Israel/Judah</a:t>
            </a:r>
            <a:endParaRPr lang="en-US" sz="1400" dirty="0"/>
          </a:p>
        </p:txBody>
      </p:sp>
      <p:sp>
        <p:nvSpPr>
          <p:cNvPr id="96" name="TextBox 95"/>
          <p:cNvSpPr txBox="1"/>
          <p:nvPr/>
        </p:nvSpPr>
        <p:spPr>
          <a:xfrm rot="16200000">
            <a:off x="5881521" y="4569780"/>
            <a:ext cx="827508" cy="271869"/>
          </a:xfrm>
          <a:prstGeom prst="rect">
            <a:avLst/>
          </a:prstGeom>
          <a:noFill/>
          <a:ln>
            <a:solidFill>
              <a:schemeClr val="tx1"/>
            </a:solidFill>
          </a:ln>
        </p:spPr>
        <p:txBody>
          <a:bodyPr wrap="none" rtlCol="0">
            <a:spAutoFit/>
          </a:bodyPr>
          <a:lstStyle/>
          <a:p>
            <a:pPr>
              <a:lnSpc>
                <a:spcPct val="80000"/>
              </a:lnSpc>
            </a:pPr>
            <a:r>
              <a:rPr lang="en-US" sz="1400" dirty="0" smtClean="0"/>
              <a:t>Pogroms</a:t>
            </a:r>
          </a:p>
        </p:txBody>
      </p:sp>
      <p:sp>
        <p:nvSpPr>
          <p:cNvPr id="98" name="TextBox 97"/>
          <p:cNvSpPr txBox="1"/>
          <p:nvPr/>
        </p:nvSpPr>
        <p:spPr>
          <a:xfrm>
            <a:off x="6007867" y="5437924"/>
            <a:ext cx="603613" cy="523220"/>
          </a:xfrm>
          <a:prstGeom prst="rect">
            <a:avLst/>
          </a:prstGeom>
          <a:noFill/>
        </p:spPr>
        <p:txBody>
          <a:bodyPr wrap="none" rtlCol="0">
            <a:spAutoFit/>
          </a:bodyPr>
          <a:lstStyle/>
          <a:p>
            <a:r>
              <a:rPr lang="en-US" sz="1400" dirty="0" smtClean="0"/>
              <a:t>5611-</a:t>
            </a:r>
            <a:br>
              <a:rPr lang="en-US" sz="1400" dirty="0" smtClean="0"/>
            </a:br>
            <a:r>
              <a:rPr lang="en-US" sz="1400" dirty="0" smtClean="0"/>
              <a:t>5872</a:t>
            </a:r>
            <a:endParaRPr lang="en-US" sz="1400" dirty="0"/>
          </a:p>
        </p:txBody>
      </p:sp>
      <p:sp>
        <p:nvSpPr>
          <p:cNvPr id="99" name="TextBox 98"/>
          <p:cNvSpPr txBox="1"/>
          <p:nvPr/>
        </p:nvSpPr>
        <p:spPr>
          <a:xfrm>
            <a:off x="6422838" y="5254124"/>
            <a:ext cx="548648" cy="307777"/>
          </a:xfrm>
          <a:prstGeom prst="rect">
            <a:avLst/>
          </a:prstGeom>
          <a:noFill/>
        </p:spPr>
        <p:txBody>
          <a:bodyPr wrap="none" rtlCol="0">
            <a:spAutoFit/>
          </a:bodyPr>
          <a:lstStyle/>
          <a:p>
            <a:r>
              <a:rPr lang="en-US" sz="1400" dirty="0" smtClean="0"/>
              <a:t>5902</a:t>
            </a:r>
            <a:endParaRPr lang="en-US" sz="1400" dirty="0"/>
          </a:p>
        </p:txBody>
      </p:sp>
      <p:sp>
        <p:nvSpPr>
          <p:cNvPr id="91" name="TextBox 90"/>
          <p:cNvSpPr txBox="1"/>
          <p:nvPr/>
        </p:nvSpPr>
        <p:spPr>
          <a:xfrm>
            <a:off x="37435" y="3015479"/>
            <a:ext cx="1481855" cy="444224"/>
          </a:xfrm>
          <a:prstGeom prst="rect">
            <a:avLst/>
          </a:prstGeom>
          <a:noFill/>
          <a:ln>
            <a:solidFill>
              <a:schemeClr val="tx1"/>
            </a:solidFill>
          </a:ln>
        </p:spPr>
        <p:txBody>
          <a:bodyPr wrap="square" rtlCol="0">
            <a:spAutoFit/>
          </a:bodyPr>
          <a:lstStyle/>
          <a:p>
            <a:pPr algn="ctr">
              <a:lnSpc>
                <a:spcPct val="80000"/>
              </a:lnSpc>
            </a:pPr>
            <a:r>
              <a:rPr lang="en-US" sz="1400" dirty="0" smtClean="0"/>
              <a:t>Daniel’s 69 Sevens (483 </a:t>
            </a:r>
            <a:r>
              <a:rPr lang="en-US" sz="1400" dirty="0" err="1" smtClean="0"/>
              <a:t>yrs</a:t>
            </a:r>
            <a:r>
              <a:rPr lang="en-US" sz="1400" dirty="0" smtClean="0"/>
              <a:t>)</a:t>
            </a:r>
          </a:p>
        </p:txBody>
      </p:sp>
      <p:sp>
        <p:nvSpPr>
          <p:cNvPr id="97" name="TextBox 96"/>
          <p:cNvSpPr txBox="1"/>
          <p:nvPr/>
        </p:nvSpPr>
        <p:spPr>
          <a:xfrm>
            <a:off x="6780399" y="5472284"/>
            <a:ext cx="548648" cy="307777"/>
          </a:xfrm>
          <a:prstGeom prst="rect">
            <a:avLst/>
          </a:prstGeom>
          <a:noFill/>
        </p:spPr>
        <p:txBody>
          <a:bodyPr wrap="none" rtlCol="0">
            <a:spAutoFit/>
          </a:bodyPr>
          <a:lstStyle/>
          <a:p>
            <a:r>
              <a:rPr lang="en-US" sz="1400" dirty="0" smtClean="0"/>
              <a:t>5911</a:t>
            </a:r>
            <a:endParaRPr lang="en-US" sz="1400" dirty="0"/>
          </a:p>
        </p:txBody>
      </p:sp>
      <p:sp>
        <p:nvSpPr>
          <p:cNvPr id="101" name="TextBox 100"/>
          <p:cNvSpPr txBox="1"/>
          <p:nvPr/>
        </p:nvSpPr>
        <p:spPr>
          <a:xfrm rot="16200000">
            <a:off x="6934851" y="4409817"/>
            <a:ext cx="1192542" cy="271869"/>
          </a:xfrm>
          <a:prstGeom prst="rect">
            <a:avLst/>
          </a:prstGeom>
          <a:noFill/>
          <a:ln>
            <a:solidFill>
              <a:schemeClr val="tx1"/>
            </a:solidFill>
          </a:ln>
        </p:spPr>
        <p:txBody>
          <a:bodyPr wrap="none" rtlCol="0">
            <a:spAutoFit/>
          </a:bodyPr>
          <a:lstStyle/>
          <a:p>
            <a:pPr>
              <a:lnSpc>
                <a:spcPct val="80000"/>
              </a:lnSpc>
            </a:pPr>
            <a:r>
              <a:rPr lang="en-US" sz="1400" dirty="0" smtClean="0"/>
              <a:t>Modern Wars</a:t>
            </a:r>
          </a:p>
        </p:txBody>
      </p:sp>
      <p:sp>
        <p:nvSpPr>
          <p:cNvPr id="102" name="TextBox 101"/>
          <p:cNvSpPr txBox="1"/>
          <p:nvPr/>
        </p:nvSpPr>
        <p:spPr>
          <a:xfrm>
            <a:off x="7269515" y="5235740"/>
            <a:ext cx="603613" cy="523220"/>
          </a:xfrm>
          <a:prstGeom prst="rect">
            <a:avLst/>
          </a:prstGeom>
          <a:noFill/>
        </p:spPr>
        <p:txBody>
          <a:bodyPr wrap="none" rtlCol="0">
            <a:spAutoFit/>
          </a:bodyPr>
          <a:lstStyle/>
          <a:p>
            <a:r>
              <a:rPr lang="en-US" sz="1400" dirty="0" smtClean="0"/>
              <a:t>5911-</a:t>
            </a:r>
          </a:p>
          <a:p>
            <a:r>
              <a:rPr lang="en-US" sz="1400" dirty="0" smtClean="0"/>
              <a:t>5980</a:t>
            </a:r>
            <a:endParaRPr lang="en-US" sz="1400" dirty="0"/>
          </a:p>
        </p:txBody>
      </p:sp>
      <p:sp>
        <p:nvSpPr>
          <p:cNvPr id="103" name="TextBox 102"/>
          <p:cNvSpPr txBox="1"/>
          <p:nvPr/>
        </p:nvSpPr>
        <p:spPr>
          <a:xfrm>
            <a:off x="8088119" y="3015480"/>
            <a:ext cx="1160873" cy="444224"/>
          </a:xfrm>
          <a:prstGeom prst="rect">
            <a:avLst/>
          </a:prstGeom>
          <a:noFill/>
          <a:ln>
            <a:solidFill>
              <a:schemeClr val="tx1"/>
            </a:solidFill>
          </a:ln>
        </p:spPr>
        <p:txBody>
          <a:bodyPr wrap="square" rtlCol="0">
            <a:spAutoFit/>
          </a:bodyPr>
          <a:lstStyle/>
          <a:p>
            <a:pPr algn="ctr">
              <a:lnSpc>
                <a:spcPct val="80000"/>
              </a:lnSpc>
            </a:pPr>
            <a:r>
              <a:rPr lang="en-US" sz="1400" dirty="0" smtClean="0"/>
              <a:t>Daniel’s Final (70</a:t>
            </a:r>
            <a:r>
              <a:rPr lang="en-US" sz="1400" baseline="30000" dirty="0" smtClean="0"/>
              <a:t>th</a:t>
            </a:r>
            <a:r>
              <a:rPr lang="en-US" sz="1400" dirty="0" smtClean="0"/>
              <a:t>) Week</a:t>
            </a:r>
          </a:p>
        </p:txBody>
      </p:sp>
      <p:sp>
        <p:nvSpPr>
          <p:cNvPr id="100" name="TextBox 99"/>
          <p:cNvSpPr txBox="1"/>
          <p:nvPr/>
        </p:nvSpPr>
        <p:spPr>
          <a:xfrm>
            <a:off x="7652662" y="5579480"/>
            <a:ext cx="631841" cy="307777"/>
          </a:xfrm>
          <a:prstGeom prst="rect">
            <a:avLst/>
          </a:prstGeom>
          <a:noFill/>
        </p:spPr>
        <p:txBody>
          <a:bodyPr wrap="none" rtlCol="0">
            <a:spAutoFit/>
          </a:bodyPr>
          <a:lstStyle/>
          <a:p>
            <a:r>
              <a:rPr lang="en-US" sz="1400" dirty="0" smtClean="0"/>
              <a:t>5993?</a:t>
            </a:r>
            <a:endParaRPr lang="en-US" sz="1400" dirty="0"/>
          </a:p>
        </p:txBody>
      </p:sp>
      <p:sp>
        <p:nvSpPr>
          <p:cNvPr id="105" name="TextBox 104"/>
          <p:cNvSpPr txBox="1"/>
          <p:nvPr/>
        </p:nvSpPr>
        <p:spPr>
          <a:xfrm>
            <a:off x="8044789" y="5230128"/>
            <a:ext cx="631841" cy="307777"/>
          </a:xfrm>
          <a:prstGeom prst="rect">
            <a:avLst/>
          </a:prstGeom>
          <a:noFill/>
        </p:spPr>
        <p:txBody>
          <a:bodyPr wrap="none" rtlCol="0">
            <a:spAutoFit/>
          </a:bodyPr>
          <a:lstStyle/>
          <a:p>
            <a:r>
              <a:rPr lang="en-US" sz="1400" dirty="0" smtClean="0"/>
              <a:t>5997?</a:t>
            </a:r>
            <a:endParaRPr lang="en-US" sz="1400" dirty="0"/>
          </a:p>
        </p:txBody>
      </p:sp>
      <p:sp>
        <p:nvSpPr>
          <p:cNvPr id="106" name="TextBox 105"/>
          <p:cNvSpPr txBox="1"/>
          <p:nvPr/>
        </p:nvSpPr>
        <p:spPr>
          <a:xfrm>
            <a:off x="8711233" y="5272235"/>
            <a:ext cx="740720" cy="523220"/>
          </a:xfrm>
          <a:prstGeom prst="rect">
            <a:avLst/>
          </a:prstGeom>
          <a:noFill/>
        </p:spPr>
        <p:txBody>
          <a:bodyPr wrap="none" rtlCol="0">
            <a:spAutoFit/>
          </a:bodyPr>
          <a:lstStyle/>
          <a:p>
            <a:pPr algn="ctr"/>
            <a:r>
              <a:rPr lang="en-US" sz="1400" dirty="0" smtClean="0"/>
              <a:t>6000</a:t>
            </a:r>
            <a:r>
              <a:rPr lang="en-US" sz="1400" dirty="0"/>
              <a:t/>
            </a:r>
            <a:br>
              <a:rPr lang="en-US" sz="1400" dirty="0"/>
            </a:br>
            <a:r>
              <a:rPr lang="en-US" sz="1400" dirty="0" smtClean="0"/>
              <a:t>(2037?)</a:t>
            </a:r>
            <a:endParaRPr lang="en-US" sz="1400" dirty="0"/>
          </a:p>
        </p:txBody>
      </p:sp>
      <p:sp>
        <p:nvSpPr>
          <p:cNvPr id="107" name="TextBox 106"/>
          <p:cNvSpPr txBox="1"/>
          <p:nvPr/>
        </p:nvSpPr>
        <p:spPr>
          <a:xfrm>
            <a:off x="7500859" y="5807257"/>
            <a:ext cx="548648" cy="307777"/>
          </a:xfrm>
          <a:prstGeom prst="rect">
            <a:avLst/>
          </a:prstGeom>
          <a:noFill/>
        </p:spPr>
        <p:txBody>
          <a:bodyPr wrap="none" rtlCol="0">
            <a:spAutoFit/>
          </a:bodyPr>
          <a:lstStyle/>
          <a:p>
            <a:r>
              <a:rPr lang="en-US" sz="1400" b="1" dirty="0" smtClean="0"/>
              <a:t>2019</a:t>
            </a:r>
            <a:endParaRPr lang="en-US" sz="1400" b="1" dirty="0"/>
          </a:p>
        </p:txBody>
      </p:sp>
      <p:sp>
        <p:nvSpPr>
          <p:cNvPr id="108" name="TextBox 107"/>
          <p:cNvSpPr txBox="1"/>
          <p:nvPr/>
        </p:nvSpPr>
        <p:spPr>
          <a:xfrm rot="16200000">
            <a:off x="1087391" y="4147912"/>
            <a:ext cx="1679166" cy="271869"/>
          </a:xfrm>
          <a:prstGeom prst="rect">
            <a:avLst/>
          </a:prstGeom>
          <a:noFill/>
          <a:ln>
            <a:solidFill>
              <a:schemeClr val="tx1"/>
            </a:solidFill>
          </a:ln>
        </p:spPr>
        <p:txBody>
          <a:bodyPr wrap="none" rtlCol="0">
            <a:spAutoFit/>
          </a:bodyPr>
          <a:lstStyle/>
          <a:p>
            <a:pPr>
              <a:lnSpc>
                <a:spcPct val="80000"/>
              </a:lnSpc>
            </a:pPr>
            <a:r>
              <a:rPr lang="en-US" sz="1400" dirty="0" smtClean="0"/>
              <a:t>Messiah’s Ascension</a:t>
            </a:r>
            <a:endParaRPr lang="en-US" sz="1400" dirty="0"/>
          </a:p>
        </p:txBody>
      </p:sp>
      <p:sp>
        <p:nvSpPr>
          <p:cNvPr id="110" name="TextBox 109"/>
          <p:cNvSpPr txBox="1"/>
          <p:nvPr/>
        </p:nvSpPr>
        <p:spPr>
          <a:xfrm>
            <a:off x="1379591" y="5724522"/>
            <a:ext cx="858541" cy="307777"/>
          </a:xfrm>
          <a:prstGeom prst="rect">
            <a:avLst/>
          </a:prstGeom>
          <a:noFill/>
        </p:spPr>
        <p:txBody>
          <a:bodyPr wrap="none" rtlCol="0">
            <a:spAutoFit/>
          </a:bodyPr>
          <a:lstStyle/>
          <a:p>
            <a:r>
              <a:rPr lang="en-US" sz="1400" dirty="0" smtClean="0"/>
              <a:t>30-32 AD</a:t>
            </a:r>
            <a:endParaRPr lang="en-US" sz="1400" dirty="0"/>
          </a:p>
        </p:txBody>
      </p:sp>
    </p:spTree>
    <p:extLst>
      <p:ext uri="{BB962C8B-B14F-4D97-AF65-F5344CB8AC3E}">
        <p14:creationId xmlns:p14="http://schemas.microsoft.com/office/powerpoint/2010/main" val="2286063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rot="5400000">
            <a:off x="-2309885" y="3497856"/>
            <a:ext cx="6377413" cy="369332"/>
          </a:xfrm>
          <a:prstGeom prst="rect">
            <a:avLst/>
          </a:prstGeom>
          <a:solidFill>
            <a:schemeClr val="tx2"/>
          </a:solidFill>
        </p:spPr>
        <p:txBody>
          <a:bodyPr wrap="square" rtlCol="0">
            <a:spAutoFit/>
          </a:bodyPr>
          <a:lstStyle/>
          <a:p>
            <a:pPr algn="ctr"/>
            <a:r>
              <a:rPr lang="en-US" dirty="0">
                <a:solidFill>
                  <a:schemeClr val="bg1"/>
                </a:solidFill>
              </a:rPr>
              <a:t>water</a:t>
            </a:r>
          </a:p>
        </p:txBody>
      </p:sp>
      <p:sp>
        <p:nvSpPr>
          <p:cNvPr id="2" name="Title 1"/>
          <p:cNvSpPr>
            <a:spLocks noGrp="1"/>
          </p:cNvSpPr>
          <p:nvPr>
            <p:ph type="title"/>
          </p:nvPr>
        </p:nvSpPr>
        <p:spPr>
          <a:xfrm>
            <a:off x="480060" y="13149"/>
            <a:ext cx="8641080" cy="502919"/>
          </a:xfrm>
        </p:spPr>
        <p:txBody>
          <a:bodyPr>
            <a:normAutofit/>
          </a:bodyPr>
          <a:lstStyle/>
          <a:p>
            <a:r>
              <a:rPr lang="en-US" sz="2000" u="sng" dirty="0" smtClean="0"/>
              <a:t>Physical Construct of the Heaven’s and the Earth in the Bible</a:t>
            </a:r>
            <a:endParaRPr lang="en-US" sz="2000" u="sng" dirty="0"/>
          </a:p>
        </p:txBody>
      </p:sp>
      <p:pic>
        <p:nvPicPr>
          <p:cNvPr id="6" name="Picture 5"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3967455" y="4642023"/>
            <a:ext cx="1920248" cy="1828800"/>
          </a:xfrm>
          <a:prstGeom prst="rect">
            <a:avLst/>
          </a:prstGeom>
        </p:spPr>
      </p:pic>
      <p:sp>
        <p:nvSpPr>
          <p:cNvPr id="8" name="4-Point Star 7"/>
          <p:cNvSpPr>
            <a:spLocks noChangeAspect="1"/>
          </p:cNvSpPr>
          <p:nvPr/>
        </p:nvSpPr>
        <p:spPr>
          <a:xfrm>
            <a:off x="3439634" y="3315166"/>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4-Point Star 8"/>
          <p:cNvSpPr>
            <a:spLocks noChangeAspect="1"/>
          </p:cNvSpPr>
          <p:nvPr/>
        </p:nvSpPr>
        <p:spPr>
          <a:xfrm>
            <a:off x="5781771" y="3389072"/>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4-Point Star 9"/>
          <p:cNvSpPr>
            <a:spLocks noChangeAspect="1"/>
          </p:cNvSpPr>
          <p:nvPr/>
        </p:nvSpPr>
        <p:spPr>
          <a:xfrm>
            <a:off x="4709032" y="3746082"/>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4-Point Star 10"/>
          <p:cNvSpPr>
            <a:spLocks noChangeAspect="1"/>
          </p:cNvSpPr>
          <p:nvPr/>
        </p:nvSpPr>
        <p:spPr>
          <a:xfrm>
            <a:off x="4354031" y="3421058"/>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4-Point Star 11"/>
          <p:cNvSpPr>
            <a:spLocks noChangeAspect="1"/>
          </p:cNvSpPr>
          <p:nvPr/>
        </p:nvSpPr>
        <p:spPr>
          <a:xfrm>
            <a:off x="5021700" y="3275295"/>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4-Point Star 12"/>
          <p:cNvSpPr>
            <a:spLocks noChangeAspect="1"/>
          </p:cNvSpPr>
          <p:nvPr/>
        </p:nvSpPr>
        <p:spPr>
          <a:xfrm>
            <a:off x="3896833" y="3623606"/>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4-Point Star 13"/>
          <p:cNvSpPr>
            <a:spLocks noChangeAspect="1"/>
          </p:cNvSpPr>
          <p:nvPr/>
        </p:nvSpPr>
        <p:spPr>
          <a:xfrm>
            <a:off x="6048793" y="3765762"/>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4-Point Star 14"/>
          <p:cNvSpPr>
            <a:spLocks noChangeAspect="1"/>
          </p:cNvSpPr>
          <p:nvPr/>
        </p:nvSpPr>
        <p:spPr>
          <a:xfrm>
            <a:off x="5394831" y="3657401"/>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4-Point Star 15"/>
          <p:cNvSpPr>
            <a:spLocks noChangeAspect="1"/>
          </p:cNvSpPr>
          <p:nvPr/>
        </p:nvSpPr>
        <p:spPr>
          <a:xfrm>
            <a:off x="3087504" y="3760766"/>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4-Point Star 16"/>
          <p:cNvSpPr>
            <a:spLocks noChangeAspect="1"/>
          </p:cNvSpPr>
          <p:nvPr/>
        </p:nvSpPr>
        <p:spPr>
          <a:xfrm>
            <a:off x="2698054" y="3283898"/>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4-Point Star 17"/>
          <p:cNvSpPr>
            <a:spLocks noChangeAspect="1"/>
          </p:cNvSpPr>
          <p:nvPr/>
        </p:nvSpPr>
        <p:spPr>
          <a:xfrm>
            <a:off x="6323113" y="3200201"/>
            <a:ext cx="274320" cy="274320"/>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Moon 18"/>
          <p:cNvSpPr>
            <a:spLocks noChangeAspect="1"/>
          </p:cNvSpPr>
          <p:nvPr/>
        </p:nvSpPr>
        <p:spPr>
          <a:xfrm>
            <a:off x="2086960" y="3318252"/>
            <a:ext cx="356616" cy="713232"/>
          </a:xfrm>
          <a:prstGeom prst="mo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“Q	</a:t>
            </a:r>
            <a:endParaRPr lang="en-US" dirty="0"/>
          </a:p>
        </p:txBody>
      </p:sp>
      <p:sp>
        <p:nvSpPr>
          <p:cNvPr id="20" name="12-Point Star 19"/>
          <p:cNvSpPr/>
          <p:nvPr/>
        </p:nvSpPr>
        <p:spPr>
          <a:xfrm>
            <a:off x="6706472" y="3179009"/>
            <a:ext cx="914400" cy="914400"/>
          </a:xfrm>
          <a:prstGeom prst="star12">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Brace 20"/>
          <p:cNvSpPr>
            <a:spLocks noChangeAspect="1"/>
          </p:cNvSpPr>
          <p:nvPr/>
        </p:nvSpPr>
        <p:spPr>
          <a:xfrm rot="16200000">
            <a:off x="4832125" y="4208575"/>
            <a:ext cx="196271" cy="45719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Right Brace 21"/>
          <p:cNvSpPr>
            <a:spLocks noChangeAspect="1"/>
          </p:cNvSpPr>
          <p:nvPr/>
        </p:nvSpPr>
        <p:spPr>
          <a:xfrm rot="16200000">
            <a:off x="4301617" y="4316201"/>
            <a:ext cx="196271" cy="45719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ight Brace 22"/>
          <p:cNvSpPr>
            <a:spLocks noChangeAspect="1"/>
          </p:cNvSpPr>
          <p:nvPr/>
        </p:nvSpPr>
        <p:spPr>
          <a:xfrm rot="16200000">
            <a:off x="3844418" y="4474204"/>
            <a:ext cx="196271" cy="45719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ight Brace 23"/>
          <p:cNvSpPr>
            <a:spLocks noChangeAspect="1"/>
          </p:cNvSpPr>
          <p:nvPr/>
        </p:nvSpPr>
        <p:spPr>
          <a:xfrm rot="16200000">
            <a:off x="5814868" y="4572339"/>
            <a:ext cx="196271" cy="45719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Right Brace 24"/>
          <p:cNvSpPr>
            <a:spLocks noChangeAspect="1"/>
          </p:cNvSpPr>
          <p:nvPr/>
        </p:nvSpPr>
        <p:spPr>
          <a:xfrm rot="16200000">
            <a:off x="5395526" y="4277933"/>
            <a:ext cx="196271" cy="45719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27" name="Picture 26" descr="Throne Room.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616" y="863147"/>
            <a:ext cx="3287470" cy="1840991"/>
          </a:xfrm>
          <a:prstGeom prst="rect">
            <a:avLst/>
          </a:prstGeom>
        </p:spPr>
      </p:pic>
      <p:sp>
        <p:nvSpPr>
          <p:cNvPr id="28" name="TextBox 27"/>
          <p:cNvSpPr txBox="1"/>
          <p:nvPr/>
        </p:nvSpPr>
        <p:spPr>
          <a:xfrm>
            <a:off x="694154" y="493813"/>
            <a:ext cx="8295396" cy="369332"/>
          </a:xfrm>
          <a:prstGeom prst="rect">
            <a:avLst/>
          </a:prstGeom>
          <a:solidFill>
            <a:schemeClr val="tx2"/>
          </a:solidFill>
          <a:ln>
            <a:noFill/>
          </a:ln>
        </p:spPr>
        <p:txBody>
          <a:bodyPr wrap="square" rtlCol="0">
            <a:spAutoFit/>
          </a:bodyPr>
          <a:lstStyle/>
          <a:p>
            <a:pPr algn="ctr"/>
            <a:r>
              <a:rPr lang="en-US" dirty="0" smtClean="0">
                <a:solidFill>
                  <a:schemeClr val="bg1"/>
                </a:solidFill>
              </a:rPr>
              <a:t>water</a:t>
            </a:r>
            <a:endParaRPr lang="en-US" dirty="0">
              <a:solidFill>
                <a:schemeClr val="bg1"/>
              </a:solidFill>
            </a:endParaRPr>
          </a:p>
        </p:txBody>
      </p:sp>
      <p:sp>
        <p:nvSpPr>
          <p:cNvPr id="29" name="TextBox 28"/>
          <p:cNvSpPr txBox="1"/>
          <p:nvPr/>
        </p:nvSpPr>
        <p:spPr>
          <a:xfrm rot="5400000">
            <a:off x="5804238" y="3653115"/>
            <a:ext cx="5990627" cy="369332"/>
          </a:xfrm>
          <a:prstGeom prst="rect">
            <a:avLst/>
          </a:prstGeom>
          <a:solidFill>
            <a:schemeClr val="tx2"/>
          </a:solidFill>
        </p:spPr>
        <p:txBody>
          <a:bodyPr wrap="square" rtlCol="0">
            <a:spAutoFit/>
          </a:bodyPr>
          <a:lstStyle/>
          <a:p>
            <a:pPr algn="ctr"/>
            <a:r>
              <a:rPr lang="en-US" dirty="0">
                <a:solidFill>
                  <a:schemeClr val="bg1"/>
                </a:solidFill>
              </a:rPr>
              <a:t>water</a:t>
            </a:r>
          </a:p>
        </p:txBody>
      </p:sp>
      <p:sp>
        <p:nvSpPr>
          <p:cNvPr id="31" name="TextBox 30"/>
          <p:cNvSpPr txBox="1"/>
          <p:nvPr/>
        </p:nvSpPr>
        <p:spPr>
          <a:xfrm>
            <a:off x="1039948" y="6499419"/>
            <a:ext cx="7931224" cy="369332"/>
          </a:xfrm>
          <a:prstGeom prst="rect">
            <a:avLst/>
          </a:prstGeom>
          <a:solidFill>
            <a:schemeClr val="tx2"/>
          </a:solidFill>
        </p:spPr>
        <p:txBody>
          <a:bodyPr wrap="square" rtlCol="0">
            <a:spAutoFit/>
          </a:bodyPr>
          <a:lstStyle/>
          <a:p>
            <a:pPr algn="ctr"/>
            <a:r>
              <a:rPr lang="en-US" dirty="0">
                <a:solidFill>
                  <a:schemeClr val="bg1"/>
                </a:solidFill>
              </a:rPr>
              <a:t>water</a:t>
            </a:r>
          </a:p>
        </p:txBody>
      </p:sp>
      <p:sp>
        <p:nvSpPr>
          <p:cNvPr id="37" name="TextBox 36"/>
          <p:cNvSpPr txBox="1"/>
          <p:nvPr/>
        </p:nvSpPr>
        <p:spPr>
          <a:xfrm rot="16200000">
            <a:off x="792960" y="3278614"/>
            <a:ext cx="1143612" cy="369332"/>
          </a:xfrm>
          <a:prstGeom prst="rect">
            <a:avLst/>
          </a:prstGeom>
          <a:noFill/>
        </p:spPr>
        <p:txBody>
          <a:bodyPr wrap="none" rtlCol="0">
            <a:spAutoFit/>
          </a:bodyPr>
          <a:lstStyle/>
          <a:p>
            <a:r>
              <a:rPr lang="en-US" dirty="0" err="1" smtClean="0"/>
              <a:t>shamayim</a:t>
            </a:r>
            <a:endParaRPr lang="en-US" dirty="0"/>
          </a:p>
        </p:txBody>
      </p:sp>
      <p:cxnSp>
        <p:nvCxnSpPr>
          <p:cNvPr id="39" name="Straight Arrow Connector 38"/>
          <p:cNvCxnSpPr/>
          <p:nvPr/>
        </p:nvCxnSpPr>
        <p:spPr>
          <a:xfrm flipV="1">
            <a:off x="1444304" y="863145"/>
            <a:ext cx="0" cy="2056904"/>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a:off x="1434842" y="4018697"/>
            <a:ext cx="9462" cy="2500450"/>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rot="5400000">
            <a:off x="7506985" y="3262225"/>
            <a:ext cx="1143612" cy="369332"/>
          </a:xfrm>
          <a:prstGeom prst="rect">
            <a:avLst/>
          </a:prstGeom>
          <a:noFill/>
        </p:spPr>
        <p:txBody>
          <a:bodyPr wrap="none" rtlCol="0">
            <a:spAutoFit/>
          </a:bodyPr>
          <a:lstStyle/>
          <a:p>
            <a:r>
              <a:rPr lang="en-US" dirty="0" err="1" smtClean="0"/>
              <a:t>shamayim</a:t>
            </a:r>
            <a:endParaRPr lang="en-US" dirty="0"/>
          </a:p>
        </p:txBody>
      </p:sp>
      <p:cxnSp>
        <p:nvCxnSpPr>
          <p:cNvPr id="45" name="Straight Arrow Connector 44"/>
          <p:cNvCxnSpPr/>
          <p:nvPr/>
        </p:nvCxnSpPr>
        <p:spPr>
          <a:xfrm flipV="1">
            <a:off x="8033819" y="846757"/>
            <a:ext cx="0" cy="2056904"/>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8024358" y="4002309"/>
            <a:ext cx="9462" cy="2518738"/>
          </a:xfrm>
          <a:prstGeom prst="straightConnector1">
            <a:avLst/>
          </a:prstGeom>
          <a:ln>
            <a:prstDash val="dot"/>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767515" y="2690421"/>
            <a:ext cx="2508366" cy="307777"/>
          </a:xfrm>
          <a:prstGeom prst="rect">
            <a:avLst/>
          </a:prstGeom>
          <a:noFill/>
        </p:spPr>
        <p:txBody>
          <a:bodyPr wrap="square" rtlCol="0">
            <a:spAutoFit/>
          </a:bodyPr>
          <a:lstStyle/>
          <a:p>
            <a:r>
              <a:rPr lang="en-US" sz="1400" dirty="0" smtClean="0"/>
              <a:t>Is 6; 66; Psalm 104; Rev. 11:19</a:t>
            </a:r>
            <a:endParaRPr lang="en-US" sz="1400" dirty="0"/>
          </a:p>
        </p:txBody>
      </p:sp>
      <p:sp>
        <p:nvSpPr>
          <p:cNvPr id="34" name="TextBox 33"/>
          <p:cNvSpPr txBox="1"/>
          <p:nvPr/>
        </p:nvSpPr>
        <p:spPr>
          <a:xfrm rot="16200000">
            <a:off x="1071855" y="3281589"/>
            <a:ext cx="1064940" cy="369332"/>
          </a:xfrm>
          <a:prstGeom prst="rect">
            <a:avLst/>
          </a:prstGeom>
          <a:noFill/>
        </p:spPr>
        <p:txBody>
          <a:bodyPr wrap="none" rtlCol="0">
            <a:spAutoFit/>
          </a:bodyPr>
          <a:lstStyle/>
          <a:p>
            <a:r>
              <a:rPr lang="en-US" dirty="0" smtClean="0"/>
              <a:t>“heaven”</a:t>
            </a:r>
            <a:endParaRPr lang="en-US" dirty="0"/>
          </a:p>
        </p:txBody>
      </p:sp>
      <p:sp>
        <p:nvSpPr>
          <p:cNvPr id="35" name="TextBox 34"/>
          <p:cNvSpPr txBox="1"/>
          <p:nvPr/>
        </p:nvSpPr>
        <p:spPr>
          <a:xfrm rot="5400000">
            <a:off x="7362546" y="3277653"/>
            <a:ext cx="1064940" cy="369332"/>
          </a:xfrm>
          <a:prstGeom prst="rect">
            <a:avLst/>
          </a:prstGeom>
          <a:noFill/>
        </p:spPr>
        <p:txBody>
          <a:bodyPr wrap="none" rtlCol="0">
            <a:spAutoFit/>
          </a:bodyPr>
          <a:lstStyle/>
          <a:p>
            <a:r>
              <a:rPr lang="en-US" dirty="0" smtClean="0"/>
              <a:t>“heaven”</a:t>
            </a:r>
            <a:endParaRPr lang="en-US" dirty="0"/>
          </a:p>
        </p:txBody>
      </p:sp>
    </p:spTree>
    <p:extLst>
      <p:ext uri="{BB962C8B-B14F-4D97-AF65-F5344CB8AC3E}">
        <p14:creationId xmlns:p14="http://schemas.microsoft.com/office/powerpoint/2010/main" val="374138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578" y="635003"/>
            <a:ext cx="8706875" cy="7494359"/>
          </a:xfrm>
          <a:prstGeom prst="rect">
            <a:avLst/>
          </a:prstGeom>
          <a:noFill/>
        </p:spPr>
        <p:txBody>
          <a:bodyPr wrap="square" rtlCol="0">
            <a:spAutoFit/>
          </a:bodyPr>
          <a:lstStyle/>
          <a:p>
            <a:pPr marL="285750" indent="-285750">
              <a:buFont typeface="Wingdings" charset="2"/>
              <a:buChar char="u"/>
            </a:pPr>
            <a:r>
              <a:rPr lang="en-US" sz="1300" u="sng" dirty="0" smtClean="0"/>
              <a:t>Genesis 1-3</a:t>
            </a:r>
            <a:r>
              <a:rPr lang="en-US" sz="1300" dirty="0" smtClean="0"/>
              <a:t> YHWH is the Creator of the heavens and the earth, and He is sovereign over them.</a:t>
            </a:r>
          </a:p>
          <a:p>
            <a:pPr marL="285750" indent="-285750">
              <a:buFont typeface="Wingdings" charset="2"/>
              <a:buChar char="u"/>
            </a:pPr>
            <a:r>
              <a:rPr lang="en-US" sz="1300" u="sng" dirty="0" smtClean="0"/>
              <a:t>Genesis 6-10 </a:t>
            </a:r>
            <a:r>
              <a:rPr lang="en-US" sz="1300" dirty="0" smtClean="0"/>
              <a:t>YHWH shows His powerful sovereignty in the flood in that He can make the earth flood, and He can take man’s life if/when </a:t>
            </a:r>
            <a:r>
              <a:rPr lang="en-US" sz="1300" dirty="0"/>
              <a:t>H</a:t>
            </a:r>
            <a:r>
              <a:rPr lang="en-US" sz="1300" dirty="0" smtClean="0"/>
              <a:t>e chooses.</a:t>
            </a:r>
          </a:p>
          <a:p>
            <a:pPr marL="285750" indent="-285750">
              <a:buFont typeface="Wingdings" charset="2"/>
              <a:buChar char="u"/>
            </a:pPr>
            <a:r>
              <a:rPr lang="en-US" sz="1300" u="sng" dirty="0" smtClean="0"/>
              <a:t>Genesis 11 </a:t>
            </a:r>
            <a:r>
              <a:rPr lang="en-US" sz="1300" dirty="0" smtClean="0"/>
              <a:t>YHWH is sovereign over man because He confuses their languages purposefully creating distinguished ethnicity. </a:t>
            </a:r>
          </a:p>
          <a:p>
            <a:pPr marL="285750" indent="-285750">
              <a:buFont typeface="Wingdings" charset="2"/>
              <a:buChar char="u"/>
            </a:pPr>
            <a:r>
              <a:rPr lang="en-US" sz="1300" u="sng" dirty="0" smtClean="0"/>
              <a:t>Genesis 12 YHWH elects Abraham’s lineage</a:t>
            </a:r>
            <a:r>
              <a:rPr lang="en-US" sz="1300" dirty="0" smtClean="0"/>
              <a:t>; promises that </a:t>
            </a:r>
            <a:r>
              <a:rPr lang="en-US" sz="1300" b="1" dirty="0" smtClean="0"/>
              <a:t>all nations will be blessed through him;</a:t>
            </a:r>
            <a:r>
              <a:rPr lang="en-US" sz="1300" dirty="0" smtClean="0"/>
              <a:t> promises his lineage a </a:t>
            </a:r>
            <a:r>
              <a:rPr lang="en-US" sz="1300" u="sng" dirty="0" smtClean="0"/>
              <a:t>land to dwell in</a:t>
            </a:r>
            <a:r>
              <a:rPr lang="en-US" sz="1300" dirty="0" smtClean="0"/>
              <a:t> (v7).</a:t>
            </a:r>
          </a:p>
          <a:p>
            <a:pPr marL="285750" indent="-285750">
              <a:buFont typeface="Wingdings" charset="2"/>
              <a:buChar char="u"/>
            </a:pPr>
            <a:r>
              <a:rPr lang="en-US" sz="1300" u="sng" dirty="0" smtClean="0"/>
              <a:t>Genesis 13 </a:t>
            </a:r>
            <a:r>
              <a:rPr lang="en-US" sz="1300" dirty="0" smtClean="0"/>
              <a:t>YHWH confirms a third time His promise of </a:t>
            </a:r>
            <a:r>
              <a:rPr lang="en-US" sz="1300" u="sng" dirty="0" smtClean="0"/>
              <a:t>lineage</a:t>
            </a:r>
            <a:r>
              <a:rPr lang="en-US" sz="1300" dirty="0" smtClean="0"/>
              <a:t> and </a:t>
            </a:r>
            <a:r>
              <a:rPr lang="en-US" sz="1300" u="sng" dirty="0" smtClean="0"/>
              <a:t>land</a:t>
            </a:r>
            <a:r>
              <a:rPr lang="en-US" sz="1300" dirty="0" smtClean="0"/>
              <a:t> from Genesis 12.</a:t>
            </a:r>
          </a:p>
          <a:p>
            <a:pPr marL="285750" indent="-285750">
              <a:buFont typeface="Wingdings" charset="2"/>
              <a:buChar char="u"/>
            </a:pPr>
            <a:r>
              <a:rPr lang="en-US" sz="1300" u="sng" dirty="0" smtClean="0"/>
              <a:t>Genesis 14 </a:t>
            </a:r>
            <a:r>
              <a:rPr lang="en-US" sz="1300" dirty="0" smtClean="0"/>
              <a:t>Abraham declares YHWH’s identity as the Possessor of the heavens/earth</a:t>
            </a:r>
          </a:p>
          <a:p>
            <a:pPr marL="285750" indent="-285750">
              <a:buFont typeface="Wingdings" charset="2"/>
              <a:buChar char="u"/>
            </a:pPr>
            <a:r>
              <a:rPr lang="en-US" sz="1300" u="sng" dirty="0" smtClean="0"/>
              <a:t>Genesis 15 </a:t>
            </a:r>
            <a:r>
              <a:rPr lang="en-US" sz="1300" dirty="0" smtClean="0"/>
              <a:t>YHWH confirms a fourth time His selection of Abraham’s lineage, and swears by His own life that He will fulfill His promise.</a:t>
            </a:r>
          </a:p>
          <a:p>
            <a:pPr marL="285750" indent="-285750">
              <a:buFont typeface="Wingdings" charset="2"/>
              <a:buChar char="u"/>
            </a:pPr>
            <a:r>
              <a:rPr lang="en-US" sz="1300" u="sng" dirty="0" smtClean="0"/>
              <a:t>Genesis 17 </a:t>
            </a:r>
            <a:r>
              <a:rPr lang="en-US" sz="1300" dirty="0" smtClean="0"/>
              <a:t>YHWH confirms that the covenant He is making with Abraham and His lineage is </a:t>
            </a:r>
            <a:r>
              <a:rPr lang="en-US" sz="1300" b="1" i="1" dirty="0" smtClean="0"/>
              <a:t>everlasting, </a:t>
            </a:r>
            <a:r>
              <a:rPr lang="en-US" sz="1300" dirty="0" smtClean="0"/>
              <a:t>and that the inheritance of the land is </a:t>
            </a:r>
            <a:r>
              <a:rPr lang="en-US" sz="1300" b="1" i="1" dirty="0" smtClean="0"/>
              <a:t>everlasting. </a:t>
            </a:r>
            <a:r>
              <a:rPr lang="en-US" sz="1300" dirty="0" smtClean="0"/>
              <a:t>The covenant is to remain in their flesh through circumcision as a reminder. (5</a:t>
            </a:r>
            <a:r>
              <a:rPr lang="en-US" sz="1300" baseline="30000" dirty="0" smtClean="0"/>
              <a:t>th</a:t>
            </a:r>
            <a:r>
              <a:rPr lang="en-US" sz="1300" dirty="0" smtClean="0"/>
              <a:t> time)</a:t>
            </a:r>
          </a:p>
          <a:p>
            <a:pPr marL="285750" indent="-285750">
              <a:buFont typeface="Wingdings" charset="2"/>
              <a:buChar char="u"/>
            </a:pPr>
            <a:r>
              <a:rPr lang="en-US" sz="1300" u="sng" dirty="0" smtClean="0"/>
              <a:t>Genesis 18-19 </a:t>
            </a:r>
            <a:r>
              <a:rPr lang="en-US" sz="1300" dirty="0" smtClean="0"/>
              <a:t>Birth of Isaac promised to confirm YHWH’s covenant with Abraham. Abraham makes intercession for wicked gentile cities (Israel’s priesthood calling); those who were not of his lineage, and God’s willingness to relent from judgment is revealed.</a:t>
            </a:r>
          </a:p>
          <a:p>
            <a:pPr marL="285750" indent="-285750">
              <a:buFont typeface="Wingdings" charset="2"/>
              <a:buChar char="u"/>
            </a:pPr>
            <a:r>
              <a:rPr lang="en-US" sz="1300" u="sng" dirty="0" smtClean="0"/>
              <a:t>Genesis 21 </a:t>
            </a:r>
            <a:r>
              <a:rPr lang="en-US" sz="1300" dirty="0" smtClean="0"/>
              <a:t>YHWH proves He is committed to His covenant to Abraham’s lineage and nothing will stop it from being completed by opening Sarah’s dead womb and bringing forth Isaac, through whom the promise comes.</a:t>
            </a:r>
          </a:p>
          <a:p>
            <a:pPr marL="285750" indent="-285750">
              <a:buFont typeface="Wingdings" charset="2"/>
              <a:buChar char="u"/>
            </a:pPr>
            <a:r>
              <a:rPr lang="en-US" sz="1300" u="sng" dirty="0" smtClean="0"/>
              <a:t>Genesis 26 </a:t>
            </a:r>
            <a:r>
              <a:rPr lang="en-US" sz="1300" dirty="0" smtClean="0"/>
              <a:t>YHWH appears to Isaac saying that He is Abraham’s God and makes Himself Isaac’s God.</a:t>
            </a:r>
          </a:p>
          <a:p>
            <a:pPr marL="285750" indent="-285750">
              <a:buFont typeface="Wingdings" charset="2"/>
              <a:buChar char="u"/>
            </a:pPr>
            <a:r>
              <a:rPr lang="en-US" sz="1300" u="sng" dirty="0" smtClean="0"/>
              <a:t>Genesis 28 </a:t>
            </a:r>
            <a:r>
              <a:rPr lang="en-US" sz="1300" dirty="0" smtClean="0"/>
              <a:t>YHWH appears to Jacob saying that He was Abraham and Isaac’s God, and makes Himself Jacob’s God also. Uniqueness of the stairway connecting heaven and earth.</a:t>
            </a:r>
          </a:p>
          <a:p>
            <a:pPr marL="285750" indent="-285750">
              <a:buFont typeface="Wingdings" charset="2"/>
              <a:buChar char="u"/>
            </a:pPr>
            <a:r>
              <a:rPr lang="en-US" sz="1300" u="sng" dirty="0" smtClean="0"/>
              <a:t>Genesis 29-30 </a:t>
            </a:r>
            <a:r>
              <a:rPr lang="en-US" sz="1300" dirty="0" smtClean="0"/>
              <a:t>A lineage of 12 tribes are born as the beginning of what YHWH promised to Abraham.</a:t>
            </a:r>
          </a:p>
          <a:p>
            <a:pPr marL="285750" indent="-285750">
              <a:buFont typeface="Wingdings" charset="2"/>
              <a:buChar char="u"/>
            </a:pPr>
            <a:r>
              <a:rPr lang="en-US" sz="1300" u="sng" dirty="0" smtClean="0"/>
              <a:t>Genesis 35 </a:t>
            </a:r>
            <a:r>
              <a:rPr lang="en-US" sz="1300" dirty="0" smtClean="0"/>
              <a:t>Jacob wrestles with YHWH as a sign of the struggle Israel will have against YHWH</a:t>
            </a:r>
          </a:p>
          <a:p>
            <a:pPr marL="285750" indent="-285750">
              <a:buFont typeface="Wingdings" charset="2"/>
              <a:buChar char="u"/>
            </a:pPr>
            <a:r>
              <a:rPr lang="en-US" sz="1300" u="sng" dirty="0" smtClean="0"/>
              <a:t>Genesis 37-50 </a:t>
            </a:r>
            <a:r>
              <a:rPr lang="en-US" sz="1300" dirty="0" smtClean="0"/>
              <a:t>Abraham’s lineage is divinely preserved through a time of famine. Joseph is a prophetic picture of Jesus.</a:t>
            </a:r>
          </a:p>
          <a:p>
            <a:pPr marL="285750" indent="-285750">
              <a:buFont typeface="Wingdings" charset="2"/>
              <a:buChar char="u"/>
            </a:pPr>
            <a:r>
              <a:rPr lang="en-US" sz="1300" u="sng" dirty="0" smtClean="0"/>
              <a:t>Exodus 1-3 </a:t>
            </a:r>
            <a:r>
              <a:rPr lang="en-US" sz="1300" dirty="0" smtClean="0"/>
              <a:t>YHWH divinely preserves a baby boy and has him grow up in Pharaoh’s house to become the one who will deliver Abraham’s lineage from slavery.</a:t>
            </a:r>
          </a:p>
          <a:p>
            <a:pPr marL="285750" indent="-285750">
              <a:buFont typeface="Wingdings" charset="2"/>
              <a:buChar char="u"/>
            </a:pPr>
            <a:r>
              <a:rPr lang="en-US" sz="1300" u="sng" dirty="0" smtClean="0"/>
              <a:t>Exodus 3</a:t>
            </a:r>
            <a:r>
              <a:rPr lang="en-US" sz="1300" dirty="0" smtClean="0"/>
              <a:t>:14-16 God’s Name is declared by God Himself </a:t>
            </a:r>
            <a:r>
              <a:rPr lang="en-US" sz="1300" b="1" dirty="0" smtClean="0"/>
              <a:t>I AM WHO I AM = YHWH = GOD OF ABRAHAM, ISAAC, AND JACOB. </a:t>
            </a:r>
            <a:r>
              <a:rPr lang="en-US" sz="1300" i="1" u="sng" dirty="0" smtClean="0"/>
              <a:t>God’s Memorial Name forever. </a:t>
            </a:r>
            <a:endParaRPr lang="en-US" sz="1300" u="sng" dirty="0" smtClean="0"/>
          </a:p>
          <a:p>
            <a:pPr marL="285750" indent="-285750">
              <a:buFont typeface="Wingdings" charset="2"/>
              <a:buChar char="u"/>
            </a:pPr>
            <a:r>
              <a:rPr lang="en-US" sz="1300" u="sng" dirty="0" smtClean="0"/>
              <a:t>Ex. 4-24</a:t>
            </a:r>
            <a:r>
              <a:rPr lang="en-US" sz="1300" dirty="0" smtClean="0"/>
              <a:t> YHWH delivers Abraham’s lineage, proving His covenant with Abraham is </a:t>
            </a:r>
            <a:r>
              <a:rPr lang="en-US" sz="1300" i="1" dirty="0" smtClean="0"/>
              <a:t>literal</a:t>
            </a:r>
            <a:r>
              <a:rPr lang="en-US" sz="1300" dirty="0" smtClean="0"/>
              <a:t>, and nothing will stop Him from accomplishing His plan of redemption. </a:t>
            </a:r>
          </a:p>
          <a:p>
            <a:pPr marL="285750" indent="-285750">
              <a:buFont typeface="Wingdings" charset="2"/>
              <a:buChar char="u"/>
            </a:pPr>
            <a:endParaRPr lang="en-US" sz="1300" b="1" dirty="0" smtClean="0"/>
          </a:p>
          <a:p>
            <a:pPr marL="285750" indent="-285750">
              <a:buFont typeface="Wingdings" charset="2"/>
              <a:buChar char="u"/>
            </a:pPr>
            <a:endParaRPr lang="en-US" sz="1300" dirty="0" smtClean="0"/>
          </a:p>
          <a:p>
            <a:pPr marL="285750" indent="-285750">
              <a:buFont typeface="Wingdings" charset="2"/>
              <a:buChar char="u"/>
            </a:pPr>
            <a:endParaRPr lang="en-US" sz="1300" dirty="0" smtClean="0"/>
          </a:p>
          <a:p>
            <a:pPr marL="285750" indent="-285750">
              <a:buFont typeface="Wingdings" charset="2"/>
              <a:buChar char="u"/>
            </a:pPr>
            <a:endParaRPr lang="en-US" sz="1300" dirty="0" smtClean="0"/>
          </a:p>
          <a:p>
            <a:pPr marL="285750" indent="-285750">
              <a:buFont typeface="Wingdings" charset="2"/>
              <a:buChar char="u"/>
            </a:pPr>
            <a:endParaRPr lang="en-US" sz="1300" dirty="0"/>
          </a:p>
        </p:txBody>
      </p:sp>
      <p:sp>
        <p:nvSpPr>
          <p:cNvPr id="4" name="TextBox 3"/>
          <p:cNvSpPr txBox="1"/>
          <p:nvPr/>
        </p:nvSpPr>
        <p:spPr>
          <a:xfrm>
            <a:off x="905232" y="247653"/>
            <a:ext cx="8160598" cy="369332"/>
          </a:xfrm>
          <a:prstGeom prst="rect">
            <a:avLst/>
          </a:prstGeom>
          <a:noFill/>
        </p:spPr>
        <p:txBody>
          <a:bodyPr wrap="square" rtlCol="0">
            <a:spAutoFit/>
          </a:bodyPr>
          <a:lstStyle/>
          <a:p>
            <a:pPr algn="ctr"/>
            <a:r>
              <a:rPr lang="en-US" dirty="0" smtClean="0"/>
              <a:t>The Identity of the God of Israel (YHWH)- The Instruction of Torah</a:t>
            </a:r>
            <a:endParaRPr lang="en-US" dirty="0"/>
          </a:p>
        </p:txBody>
      </p:sp>
    </p:spTree>
    <p:extLst>
      <p:ext uri="{BB962C8B-B14F-4D97-AF65-F5344CB8AC3E}">
        <p14:creationId xmlns:p14="http://schemas.microsoft.com/office/powerpoint/2010/main" val="1797048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578" y="635004"/>
            <a:ext cx="8706875" cy="6924971"/>
          </a:xfrm>
          <a:prstGeom prst="rect">
            <a:avLst/>
          </a:prstGeom>
          <a:noFill/>
        </p:spPr>
        <p:txBody>
          <a:bodyPr wrap="square" rtlCol="0">
            <a:spAutoFit/>
          </a:bodyPr>
          <a:lstStyle/>
          <a:p>
            <a:pPr marL="285750" indent="-285750">
              <a:buFont typeface="Wingdings" charset="2"/>
              <a:buChar char="u"/>
            </a:pPr>
            <a:r>
              <a:rPr lang="en-US" sz="1200" u="sng" dirty="0" smtClean="0"/>
              <a:t>Genesis 1-3</a:t>
            </a:r>
            <a:r>
              <a:rPr lang="en-US" sz="1200" dirty="0" smtClean="0"/>
              <a:t> YHWH is the Creator of man, and He is sovereign over them. When man sins, he disciplines them and promises the redemption of man to come through the Seed of Genesis 3:15.</a:t>
            </a:r>
          </a:p>
          <a:p>
            <a:pPr marL="285750" indent="-285750">
              <a:buFont typeface="Wingdings" charset="2"/>
              <a:buChar char="u"/>
            </a:pPr>
            <a:r>
              <a:rPr lang="en-US" sz="1200" u="sng" dirty="0" smtClean="0"/>
              <a:t>Genesis 6-10 </a:t>
            </a:r>
            <a:r>
              <a:rPr lang="en-US" sz="1200" dirty="0" smtClean="0"/>
              <a:t>YHWH shows His powerful sovereignty in the flood in that He can make the earth flood, and He can take man’s life if/when </a:t>
            </a:r>
            <a:r>
              <a:rPr lang="en-US" sz="1200" dirty="0"/>
              <a:t>H</a:t>
            </a:r>
            <a:r>
              <a:rPr lang="en-US" sz="1200" dirty="0" smtClean="0"/>
              <a:t>e chooses. In His sovereignty He saves Noah’s family to preserve His promise of redemption and His covenant is established with Noah.</a:t>
            </a:r>
          </a:p>
          <a:p>
            <a:pPr marL="285750" indent="-285750">
              <a:buFont typeface="Wingdings" charset="2"/>
              <a:buChar char="u"/>
            </a:pPr>
            <a:r>
              <a:rPr lang="en-US" sz="1200" u="sng" dirty="0" smtClean="0"/>
              <a:t>Genesis </a:t>
            </a:r>
            <a:r>
              <a:rPr lang="en-US" sz="1200" u="sng" dirty="0" smtClean="0"/>
              <a:t>10</a:t>
            </a:r>
            <a:r>
              <a:rPr lang="en-US" sz="1200" dirty="0" smtClean="0"/>
              <a:t> </a:t>
            </a:r>
            <a:r>
              <a:rPr lang="en-US" sz="1200" dirty="0" smtClean="0"/>
              <a:t>The ironic narrative from Shem, Ham, and Japheth to Egyptian captivity, to today</a:t>
            </a:r>
            <a:r>
              <a:rPr lang="en-US" sz="1200" dirty="0" smtClean="0"/>
              <a:t>.</a:t>
            </a:r>
          </a:p>
          <a:p>
            <a:pPr marL="285750" indent="-285750">
              <a:buFont typeface="Wingdings" charset="2"/>
              <a:buChar char="u"/>
            </a:pPr>
            <a:r>
              <a:rPr lang="en-US" sz="1200" b="1" u="sng" dirty="0" smtClean="0"/>
              <a:t>Genesis 11: v. </a:t>
            </a:r>
            <a:r>
              <a:rPr lang="en-US" sz="1200" b="1" dirty="0" smtClean="0"/>
              <a:t>32 </a:t>
            </a:r>
            <a:r>
              <a:rPr lang="en-US" sz="1200" dirty="0" smtClean="0"/>
              <a:t>The nations that are born in Genesis 11 are seventy in all; mirror of Numbers 11-Exodus 24- Deut. 32:8-9; Acts 17:26.</a:t>
            </a:r>
            <a:endParaRPr lang="en-US" sz="1200" dirty="0" smtClean="0"/>
          </a:p>
          <a:p>
            <a:pPr marL="285750" indent="-285750">
              <a:buFont typeface="Wingdings" charset="2"/>
              <a:buChar char="u"/>
            </a:pPr>
            <a:r>
              <a:rPr lang="en-US" sz="1200" u="sng" dirty="0" smtClean="0"/>
              <a:t>Genesis 12</a:t>
            </a:r>
            <a:r>
              <a:rPr lang="en-US" sz="1200" dirty="0" smtClean="0"/>
              <a:t> The purposed juxtaposition and instruction of Genesis 11 and 12- </a:t>
            </a:r>
            <a:r>
              <a:rPr lang="en-US" sz="1200" b="1" dirty="0" smtClean="0"/>
              <a:t>Intentional election</a:t>
            </a:r>
            <a:r>
              <a:rPr lang="en-US" sz="1200" dirty="0" smtClean="0"/>
              <a:t> of Abraham’s lineage</a:t>
            </a:r>
            <a:r>
              <a:rPr lang="en-US" sz="1200" u="sng" dirty="0"/>
              <a:t> </a:t>
            </a:r>
            <a:r>
              <a:rPr lang="en-US" sz="1200" dirty="0" smtClean="0"/>
              <a:t>from the gentile nations. </a:t>
            </a:r>
          </a:p>
          <a:p>
            <a:pPr marL="285750" indent="-285750">
              <a:buFont typeface="Wingdings" charset="2"/>
              <a:buChar char="u"/>
            </a:pPr>
            <a:r>
              <a:rPr lang="en-US" sz="1200" u="sng" dirty="0" smtClean="0"/>
              <a:t>Genesis 13:13</a:t>
            </a:r>
            <a:r>
              <a:rPr lang="en-US" sz="1200" dirty="0" smtClean="0"/>
              <a:t> Gentile submission to election shown in Ham’s descendants joined to Abraham.</a:t>
            </a:r>
          </a:p>
          <a:p>
            <a:pPr marL="285750" indent="-285750">
              <a:buFont typeface="Wingdings" charset="2"/>
              <a:buChar char="u"/>
            </a:pPr>
            <a:r>
              <a:rPr lang="en-US" sz="1200" u="sng" dirty="0" smtClean="0"/>
              <a:t>Genesis 15</a:t>
            </a:r>
            <a:r>
              <a:rPr lang="en-US" sz="1200" dirty="0" smtClean="0"/>
              <a:t>  Abraham mentions </a:t>
            </a:r>
            <a:r>
              <a:rPr lang="en-US" sz="1200" dirty="0" err="1" smtClean="0"/>
              <a:t>Eleazer</a:t>
            </a:r>
            <a:r>
              <a:rPr lang="en-US" sz="1200" dirty="0" smtClean="0"/>
              <a:t> before YHWH and God says “This man will not be your heir.”</a:t>
            </a:r>
          </a:p>
          <a:p>
            <a:pPr marL="285750" indent="-285750">
              <a:buFont typeface="Wingdings" charset="2"/>
              <a:buChar char="u"/>
            </a:pPr>
            <a:r>
              <a:rPr lang="en-US" sz="1200" u="sng" dirty="0" smtClean="0"/>
              <a:t>Genesis 16 </a:t>
            </a:r>
            <a:r>
              <a:rPr lang="en-US" sz="1200" dirty="0" smtClean="0"/>
              <a:t>Hagar is sent away from Abraham and YHWH “sees her affliction,” commanding her to “return to her mistress and submit to her authority.” He promises to multiply her descendants, yet oddly He does not promise to bless her lineage as He has done with </a:t>
            </a:r>
            <a:r>
              <a:rPr lang="en-US" sz="1200" dirty="0" smtClean="0"/>
              <a:t>Abrahams </a:t>
            </a:r>
            <a:r>
              <a:rPr lang="en-US" sz="1200" dirty="0" smtClean="0"/>
              <a:t>because He has already revealed how her lineage will be blessed––through </a:t>
            </a:r>
            <a:r>
              <a:rPr lang="en-US" sz="1200" dirty="0" err="1" smtClean="0"/>
              <a:t>Abrahm’s</a:t>
            </a:r>
            <a:r>
              <a:rPr lang="en-US" sz="1200" dirty="0" smtClean="0"/>
              <a:t> descendants. We see a perfect picture here of God’s command for gentiles to submit to God’s election.</a:t>
            </a:r>
            <a:endParaRPr lang="en-US" sz="1200" u="sng" dirty="0" smtClean="0"/>
          </a:p>
          <a:p>
            <a:pPr marL="285750" indent="-285750">
              <a:buFont typeface="Wingdings" charset="2"/>
              <a:buChar char="u"/>
            </a:pPr>
            <a:r>
              <a:rPr lang="en-US" sz="1200" u="sng" dirty="0" smtClean="0"/>
              <a:t>Genesis 17</a:t>
            </a:r>
            <a:r>
              <a:rPr lang="en-US" sz="1200" dirty="0" smtClean="0"/>
              <a:t> Abraham cries out to YHWH that the promise might come through Ishmael- God says “No.” </a:t>
            </a:r>
          </a:p>
          <a:p>
            <a:pPr marL="285750" indent="-285750">
              <a:buFont typeface="Wingdings" charset="2"/>
              <a:buChar char="u"/>
            </a:pPr>
            <a:r>
              <a:rPr lang="en-US" sz="1200" u="sng" dirty="0" smtClean="0"/>
              <a:t>Genesis 18-19 </a:t>
            </a:r>
            <a:r>
              <a:rPr lang="en-US" sz="1200" dirty="0" smtClean="0"/>
              <a:t>Birth of Isaac promised to confirm YHWH’s covenant with Abraham. Abraham makes intercession for wicked gentile cities (Israel’s priesthood calling)- those who were not of his lineage- revealing God’s willingness to relent from judgment upon gentile nations is revealed. </a:t>
            </a:r>
          </a:p>
          <a:p>
            <a:pPr marL="285750" indent="-285750">
              <a:buFont typeface="Wingdings" charset="2"/>
              <a:buChar char="u"/>
            </a:pPr>
            <a:r>
              <a:rPr lang="en-US" sz="1200" u="sng" dirty="0" smtClean="0"/>
              <a:t>Genesis 21 </a:t>
            </a:r>
            <a:r>
              <a:rPr lang="en-US" sz="1200" dirty="0" smtClean="0"/>
              <a:t>YHWH proves He is committed to His covenant to Abraham’s lineage and nothing will stop it from being completed by opening Sarah’s dead womb and bringing forth Isaac, through whom the promised Seed will come, for “through Isaac your descendants shall be named,” (12).</a:t>
            </a:r>
          </a:p>
          <a:p>
            <a:pPr marL="285750" indent="-285750">
              <a:buFont typeface="Wingdings" charset="2"/>
              <a:buChar char="u"/>
            </a:pPr>
            <a:r>
              <a:rPr lang="en-US" sz="1200" u="sng" dirty="0" smtClean="0"/>
              <a:t>Genesis 21 </a:t>
            </a:r>
            <a:r>
              <a:rPr lang="en-US" sz="1200" dirty="0" smtClean="0"/>
              <a:t>Hagar and Ishmael are sent away from Abraham’s family. God speaks to Hagar and preserves Ishmael. Hagar gives Ishmael a wife from Ham’s descendants. Could she have returned to Abraham again and taken a wife for him?</a:t>
            </a:r>
          </a:p>
          <a:p>
            <a:pPr marL="285750" indent="-285750">
              <a:buFont typeface="Wingdings" charset="2"/>
              <a:buChar char="u"/>
            </a:pPr>
            <a:r>
              <a:rPr lang="en-US" sz="1200" u="sng" dirty="0" smtClean="0"/>
              <a:t>Genesis 26 </a:t>
            </a:r>
            <a:r>
              <a:rPr lang="en-US" sz="1200" dirty="0" smtClean="0"/>
              <a:t>YHWH appears to Isaac saying that He is Abraham’s God and makes Himself Isaac’s God.</a:t>
            </a:r>
          </a:p>
          <a:p>
            <a:pPr marL="285750" indent="-285750">
              <a:buFont typeface="Wingdings" charset="2"/>
              <a:buChar char="u"/>
            </a:pPr>
            <a:r>
              <a:rPr lang="en-US" sz="1200" u="sng" dirty="0" smtClean="0"/>
              <a:t>Genesis 37-50 </a:t>
            </a:r>
            <a:r>
              <a:rPr lang="en-US" sz="1200" dirty="0" smtClean="0"/>
              <a:t>Abraham’s lineage is divinely preserved through a time of famine. Joseph is an incredible picture of the mystery of gentile salvation in Jesus. Joseph is seated at the right hand of </a:t>
            </a:r>
            <a:r>
              <a:rPr lang="en-US" sz="1200" dirty="0" err="1" smtClean="0"/>
              <a:t>Pharoah</a:t>
            </a:r>
            <a:r>
              <a:rPr lang="en-US" sz="1200" dirty="0" smtClean="0"/>
              <a:t> after being betrayed by his brothers, cast into a pit and prison. Upon His rise from prison, His authority provides food for all the gentile nations to survive even though it culminates in the full reversal of Ham’s curse coming upon the Shem’s descendants. In the midst of all the gentile nations being provided for, Joseph hides his identity from his own brothers dealing with them harshly. To them, He appears as a gentile––then He reveals himself and all of his family is gathered and given the best in the land while soon to follow the gentile nation will be judged for their sin against Israel.</a:t>
            </a:r>
            <a:endParaRPr lang="en-US" sz="1200" b="1" dirty="0" smtClean="0"/>
          </a:p>
          <a:p>
            <a:pPr marL="285750" indent="-285750">
              <a:buFont typeface="Wingdings" charset="2"/>
              <a:buChar char="u"/>
            </a:pPr>
            <a:endParaRPr lang="en-US" sz="1200" dirty="0" smtClean="0"/>
          </a:p>
          <a:p>
            <a:pPr marL="285750" indent="-285750">
              <a:buFont typeface="Wingdings" charset="2"/>
              <a:buChar char="u"/>
            </a:pPr>
            <a:endParaRPr lang="en-US" sz="1200" dirty="0" smtClean="0"/>
          </a:p>
          <a:p>
            <a:pPr marL="285750" indent="-285750">
              <a:buFont typeface="Wingdings" charset="2"/>
              <a:buChar char="u"/>
            </a:pPr>
            <a:endParaRPr lang="en-US" sz="1200" dirty="0" smtClean="0"/>
          </a:p>
          <a:p>
            <a:pPr marL="285750" indent="-285750">
              <a:buFont typeface="Wingdings" charset="2"/>
              <a:buChar char="u"/>
            </a:pPr>
            <a:endParaRPr lang="en-US" sz="1200" dirty="0"/>
          </a:p>
        </p:txBody>
      </p:sp>
      <p:sp>
        <p:nvSpPr>
          <p:cNvPr id="3" name="TextBox 2"/>
          <p:cNvSpPr txBox="1"/>
          <p:nvPr/>
        </p:nvSpPr>
        <p:spPr>
          <a:xfrm>
            <a:off x="905232" y="247653"/>
            <a:ext cx="8160598" cy="369332"/>
          </a:xfrm>
          <a:prstGeom prst="rect">
            <a:avLst/>
          </a:prstGeom>
          <a:noFill/>
        </p:spPr>
        <p:txBody>
          <a:bodyPr wrap="square" rtlCol="0">
            <a:spAutoFit/>
          </a:bodyPr>
          <a:lstStyle/>
          <a:p>
            <a:pPr algn="ctr"/>
            <a:r>
              <a:rPr lang="en-US" dirty="0" smtClean="0"/>
              <a:t>The Identity of “People” in the Bible- A Theology of Ethnicity in the Torah</a:t>
            </a:r>
            <a:endParaRPr lang="en-US" dirty="0"/>
          </a:p>
        </p:txBody>
      </p:sp>
    </p:spTree>
    <p:extLst>
      <p:ext uri="{BB962C8B-B14F-4D97-AF65-F5344CB8AC3E}">
        <p14:creationId xmlns:p14="http://schemas.microsoft.com/office/powerpoint/2010/main" val="2375458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3" y="62262"/>
            <a:ext cx="9338175" cy="369332"/>
          </a:xfrm>
          <a:prstGeom prst="rect">
            <a:avLst/>
          </a:prstGeom>
          <a:noFill/>
        </p:spPr>
        <p:txBody>
          <a:bodyPr wrap="square" rtlCol="0">
            <a:spAutoFit/>
          </a:bodyPr>
          <a:lstStyle/>
          <a:p>
            <a:pPr algn="ctr"/>
            <a:r>
              <a:rPr lang="en-US" u="sng" dirty="0" smtClean="0"/>
              <a:t>“The Mystery” That Was Hidden in Ages Past</a:t>
            </a:r>
            <a:endParaRPr lang="en-US" u="sng" dirty="0"/>
          </a:p>
        </p:txBody>
      </p:sp>
      <p:sp>
        <p:nvSpPr>
          <p:cNvPr id="3" name="TextBox 2"/>
          <p:cNvSpPr txBox="1"/>
          <p:nvPr/>
        </p:nvSpPr>
        <p:spPr>
          <a:xfrm>
            <a:off x="152399" y="196334"/>
            <a:ext cx="9338175" cy="7632856"/>
          </a:xfrm>
          <a:prstGeom prst="rect">
            <a:avLst/>
          </a:prstGeom>
          <a:noFill/>
        </p:spPr>
        <p:txBody>
          <a:bodyPr wrap="square" rtlCol="0">
            <a:spAutoFit/>
          </a:bodyPr>
          <a:lstStyle/>
          <a:p>
            <a:pPr marL="285750" indent="-285750">
              <a:buFont typeface="Wingdings" charset="2"/>
              <a:buChar char="u"/>
            </a:pPr>
            <a:endParaRPr lang="en-US" sz="1400" dirty="0" smtClean="0"/>
          </a:p>
          <a:p>
            <a:pPr marL="285750" indent="-285750">
              <a:buFont typeface="Wingdings" charset="2"/>
              <a:buChar char="u"/>
            </a:pPr>
            <a:r>
              <a:rPr lang="en-US" sz="1400" dirty="0" smtClean="0"/>
              <a:t>Dt. 29:29; Psalm 25:14; Prov. 3:25</a:t>
            </a:r>
          </a:p>
          <a:p>
            <a:pPr marL="285750" indent="-285750">
              <a:buFont typeface="Wingdings" charset="2"/>
              <a:buChar char="u"/>
            </a:pPr>
            <a:r>
              <a:rPr lang="en-US" sz="1400" dirty="0" smtClean="0"/>
              <a:t>Rom 15:25-26 Now </a:t>
            </a:r>
            <a:r>
              <a:rPr lang="en-US" sz="1400" dirty="0"/>
              <a:t>to Him who is able to establish you according to my gospel and the preaching of Jesus Christ according to the revelation of the mystery which has been kept secret for long ages past, but now is manifested, and by the Scriptures of the prophets, according to the commandment of the eternal God, has been made known to all the nations, leading to obedience of faith, to the only wise God, through Jesus Christ, be the glory forever. Amen</a:t>
            </a:r>
            <a:r>
              <a:rPr lang="en-US" sz="1400" dirty="0" smtClean="0"/>
              <a:t>.</a:t>
            </a:r>
            <a:endParaRPr lang="en-US" sz="1400" dirty="0"/>
          </a:p>
          <a:p>
            <a:pPr marL="285750" indent="-285750">
              <a:buFont typeface="Wingdings" charset="2"/>
              <a:buChar char="u"/>
            </a:pPr>
            <a:endParaRPr lang="en-US" sz="1400" dirty="0" smtClean="0"/>
          </a:p>
          <a:p>
            <a:pPr marL="285750" indent="-285750">
              <a:buFont typeface="Wingdings" charset="2"/>
              <a:buChar char="u"/>
            </a:pPr>
            <a:r>
              <a:rPr lang="en-US" sz="1400" dirty="0" smtClean="0"/>
              <a:t>Rom 11:27 For I do not want you, brethren, to be uninformed of this mystery––so that you will not become wise in your own estimation––that a partial hardening has happened to Israel until the fullness of the gentiles has come in; and so all Israel will be saved; just as it is written, “The Deliverer will come to Zion, He will remove ungodliness from Jacob. This is my covenant with them, when I take away their sins.”</a:t>
            </a:r>
            <a:br>
              <a:rPr lang="en-US" sz="1400" dirty="0" smtClean="0"/>
            </a:br>
            <a:r>
              <a:rPr lang="en-US" sz="1400" dirty="0" smtClean="0"/>
              <a:t/>
            </a:r>
            <a:br>
              <a:rPr lang="en-US" sz="1400" dirty="0" smtClean="0"/>
            </a:br>
            <a:r>
              <a:rPr lang="en-US" sz="1400" dirty="0" smtClean="0"/>
              <a:t>This is the mystery: How will what is said by God be accomplished? What are the variables for these sentences to be accomplished as it is stated? It is the simple misinformation, and ignorance of what is being said here that has set thousands of different trajectories that deviate away from this simple narrative being fulfilled in real time and space. The entirety of this study seeks to unravel this mystery and all of its components––to inform ourselves of what this mystery is. </a:t>
            </a:r>
            <a:r>
              <a:rPr lang="en-US" sz="1400" b="1" u="sng" dirty="0" smtClean="0"/>
              <a:t>In doing this, we are simply seeking to believe Paul’s statement in Romans 15, and see it come to pass in our generation</a:t>
            </a:r>
            <a:r>
              <a:rPr lang="en-US" sz="1400" dirty="0" smtClean="0"/>
              <a:t>. We are seeking to become the “acceptable offering of gentiles; sanctified by the Holy Spirit,” that results in the “obedience of gentiles in word and deed,” so that we are not “arrogant towards the branches” but might have “obedience of faith for His names sake” because the “gospel is the power of God to salvation for all who believe, to the </a:t>
            </a:r>
            <a:r>
              <a:rPr lang="en-US" sz="1400" dirty="0"/>
              <a:t>J</a:t>
            </a:r>
            <a:r>
              <a:rPr lang="en-US" sz="1400" dirty="0" smtClean="0"/>
              <a:t>ew first and also to the gentile,” that we also with Paul might cry out, “Oh, the depths of the riches both of the wisdom and knowledge of God</a:t>
            </a:r>
            <a:r>
              <a:rPr lang="en-US" sz="1400" dirty="0" smtClean="0"/>
              <a:t>! How </a:t>
            </a:r>
            <a:r>
              <a:rPr lang="en-US" sz="1400" dirty="0" smtClean="0"/>
              <a:t>unsearchable are His judgments and unfathomable His ways!”</a:t>
            </a:r>
            <a:br>
              <a:rPr lang="en-US" sz="1400" dirty="0" smtClean="0"/>
            </a:br>
            <a:endParaRPr lang="en-US" sz="1400" dirty="0" smtClean="0"/>
          </a:p>
          <a:p>
            <a:pPr marL="285750" indent="-285750">
              <a:buFont typeface="Wingdings" charset="2"/>
              <a:buChar char="u"/>
            </a:pPr>
            <a:r>
              <a:rPr lang="en-US" sz="1400" dirty="0" smtClean="0"/>
              <a:t>Col. For I want you to know how great a struggle I have on your behalf and for those who are at </a:t>
            </a:r>
            <a:r>
              <a:rPr lang="en-US" sz="1400" dirty="0" err="1" smtClean="0"/>
              <a:t>Laodecia</a:t>
            </a:r>
            <a:r>
              <a:rPr lang="en-US" sz="1400" dirty="0" smtClean="0"/>
              <a:t>, and for all those who have not personally seen my face, that their hearts may be encouraged, having been knit together in love, and attaining to all the wealth that comes from </a:t>
            </a:r>
            <a:r>
              <a:rPr lang="en-US" sz="1400" u="sng" dirty="0" smtClean="0"/>
              <a:t>a full assurance of understanding</a:t>
            </a:r>
            <a:r>
              <a:rPr lang="en-US" sz="1400" dirty="0" smtClean="0"/>
              <a:t>, resulting </a:t>
            </a:r>
            <a:r>
              <a:rPr lang="en-US" sz="1400" u="sng" dirty="0" smtClean="0"/>
              <a:t>in a true knowledge of </a:t>
            </a:r>
            <a:r>
              <a:rPr lang="en-US" sz="1400" b="1" u="sng" dirty="0" smtClean="0"/>
              <a:t>God’s mystery</a:t>
            </a:r>
            <a:r>
              <a:rPr lang="en-US" sz="1400" dirty="0" smtClean="0"/>
              <a:t>, that is, Christ himself, in whom are hidden all the treasures of wisdom and knowledge. </a:t>
            </a:r>
            <a:br>
              <a:rPr lang="en-US" sz="1400" dirty="0" smtClean="0"/>
            </a:br>
            <a:endParaRPr lang="en-US" sz="1400" dirty="0" smtClean="0"/>
          </a:p>
          <a:p>
            <a:pPr marL="285750" indent="-285750">
              <a:buFont typeface="Wingdings" charset="2"/>
              <a:buChar char="u"/>
            </a:pPr>
            <a:r>
              <a:rPr lang="en-US" sz="1400" dirty="0" smtClean="0"/>
              <a:t>John 4:22- Salvation is from the Jews</a:t>
            </a:r>
          </a:p>
          <a:p>
            <a:pPr marL="285750" indent="-285750">
              <a:buFont typeface="Wingdings" charset="2"/>
              <a:buChar char="u"/>
            </a:pPr>
            <a:r>
              <a:rPr lang="en-US" sz="1400" dirty="0" err="1" smtClean="0"/>
              <a:t>Paslm</a:t>
            </a:r>
            <a:r>
              <a:rPr lang="en-US" sz="1400" dirty="0" smtClean="0"/>
              <a:t> 14:7- Oh that the salvation of Israel would come out of Zion!</a:t>
            </a:r>
          </a:p>
          <a:p>
            <a:pPr marL="285750" indent="-285750">
              <a:buFont typeface="Wingdings" charset="2"/>
              <a:buChar char="u"/>
            </a:pPr>
            <a:endParaRPr lang="en-US" sz="1400" dirty="0" smtClean="0"/>
          </a:p>
          <a:p>
            <a:pPr marL="285750" indent="-285750">
              <a:buFont typeface="Wingdings" charset="2"/>
              <a:buChar char="u"/>
            </a:pPr>
            <a:endParaRPr lang="en-US" sz="1400" dirty="0" smtClean="0"/>
          </a:p>
          <a:p>
            <a:pPr marL="285750" indent="-285750">
              <a:buFont typeface="Wingdings" charset="2"/>
              <a:buChar char="u"/>
            </a:pPr>
            <a:endParaRPr lang="en-US" sz="1400" dirty="0" smtClean="0"/>
          </a:p>
          <a:p>
            <a:pPr marL="285750" indent="-285750">
              <a:buFont typeface="Wingdings" charset="2"/>
              <a:buChar char="u"/>
            </a:pPr>
            <a:endParaRPr lang="en-US" sz="1400" dirty="0" smtClean="0"/>
          </a:p>
        </p:txBody>
      </p:sp>
    </p:spTree>
    <p:extLst>
      <p:ext uri="{BB962C8B-B14F-4D97-AF65-F5344CB8AC3E}">
        <p14:creationId xmlns:p14="http://schemas.microsoft.com/office/powerpoint/2010/main" val="241845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3" y="62262"/>
            <a:ext cx="9338175" cy="369332"/>
          </a:xfrm>
          <a:prstGeom prst="rect">
            <a:avLst/>
          </a:prstGeom>
          <a:noFill/>
        </p:spPr>
        <p:txBody>
          <a:bodyPr wrap="square" rtlCol="0">
            <a:spAutoFit/>
          </a:bodyPr>
          <a:lstStyle/>
          <a:p>
            <a:pPr algn="ctr"/>
            <a:r>
              <a:rPr lang="en-US" u="sng" dirty="0" smtClean="0"/>
              <a:t>What the Mystery Means: Applying the Mystery to Our Understanding</a:t>
            </a:r>
            <a:endParaRPr lang="en-US" u="sng" dirty="0"/>
          </a:p>
        </p:txBody>
      </p:sp>
      <p:sp>
        <p:nvSpPr>
          <p:cNvPr id="3" name="TextBox 2"/>
          <p:cNvSpPr txBox="1"/>
          <p:nvPr/>
        </p:nvSpPr>
        <p:spPr>
          <a:xfrm>
            <a:off x="152399" y="303287"/>
            <a:ext cx="9338175" cy="6986526"/>
          </a:xfrm>
          <a:prstGeom prst="rect">
            <a:avLst/>
          </a:prstGeom>
          <a:noFill/>
        </p:spPr>
        <p:txBody>
          <a:bodyPr wrap="square" rtlCol="0">
            <a:spAutoFit/>
          </a:bodyPr>
          <a:lstStyle/>
          <a:p>
            <a:pPr marL="285750" indent="-285750">
              <a:buFont typeface="Wingdings" charset="2"/>
              <a:buChar char="u"/>
            </a:pPr>
            <a:endParaRPr lang="en-US" sz="1400" dirty="0" smtClean="0"/>
          </a:p>
          <a:p>
            <a:pPr marL="285750" indent="-285750">
              <a:buFont typeface="Wingdings" charset="2"/>
              <a:buChar char="u"/>
            </a:pPr>
            <a:r>
              <a:rPr lang="en-US" sz="1400" dirty="0" smtClean="0"/>
              <a:t>1 Peter 1:As </a:t>
            </a:r>
            <a:r>
              <a:rPr lang="en-US" sz="1400" dirty="0"/>
              <a:t>to this salvation, the prophets who prophesied of the grace that would come to you made careful searches and inquiries, 11seeking to know what person or time the Spirit of Christ within them was indicating as He predicted the sufferings of Christ and the glories to follow. 12It was revealed to them that they were not serving themselves, but you, in these things which now have been announced to you through those who preached the gospel to you by the Holy Spirit sent from heaven—things into which angels long to look</a:t>
            </a:r>
            <a:r>
              <a:rPr lang="en-US" sz="1400" dirty="0" smtClean="0"/>
              <a:t>.</a:t>
            </a:r>
            <a:r>
              <a:rPr lang="en-US" sz="1400" dirty="0"/>
              <a:t/>
            </a:r>
            <a:br>
              <a:rPr lang="en-US" sz="1400" dirty="0"/>
            </a:br>
            <a:endParaRPr lang="en-US" sz="1400" dirty="0" smtClean="0"/>
          </a:p>
          <a:p>
            <a:pPr marL="285750" indent="-285750">
              <a:buFont typeface="Wingdings" charset="2"/>
              <a:buChar char="u"/>
            </a:pPr>
            <a:r>
              <a:rPr lang="en-US" sz="1400" dirty="0" smtClean="0"/>
              <a:t>Eph. </a:t>
            </a:r>
            <a:r>
              <a:rPr lang="en-US" sz="1400" dirty="0"/>
              <a:t>3:if indeed you have heard of the stewardship of God’s grace which was given to me for you; 3that by revelation there was made known to me the mystery, as I wrote before in brief. 4By referring to this, when you read you can understand my insight into the mystery of Christ, 5which in other generations was not made known to the sons of men, as it has now been revealed to His holy apostles and prophets in the Spirit; 6to be specific, that the Gentiles are fellow heirs and fellow members of the body, and fellow partakers of the promise in Christ Jesus through the gospel, 7of which I was made a minister, according to the gift of God’s grace which was given to me according to the working of His power. 8To me, the very least of all saints, this grace was given, to preach to the Gentiles the unfathomable riches of Christ, 9and to bring to light what is </a:t>
            </a:r>
            <a:r>
              <a:rPr lang="en-US" sz="1400" u="sng" dirty="0"/>
              <a:t>the administration of the mystery </a:t>
            </a:r>
            <a:r>
              <a:rPr lang="en-US" sz="1400" dirty="0"/>
              <a:t>which for ages has been hidden in God who created all things; </a:t>
            </a:r>
            <a:endParaRPr lang="en-US" sz="1400" dirty="0" smtClean="0"/>
          </a:p>
          <a:p>
            <a:pPr marL="285750" indent="-285750">
              <a:buFont typeface="Wingdings" charset="2"/>
              <a:buChar char="u"/>
            </a:pPr>
            <a:r>
              <a:rPr lang="en-US" sz="1400" dirty="0" smtClean="0"/>
              <a:t>Rom 11:2 For I do not want you, brethren, to be uninformed of this mystery––so that you will not become wise in your own estimation</a:t>
            </a:r>
            <a:br>
              <a:rPr lang="en-US" sz="1400" dirty="0" smtClean="0"/>
            </a:br>
            <a:endParaRPr lang="en-US" sz="1400" dirty="0" smtClean="0"/>
          </a:p>
          <a:p>
            <a:pPr marL="285750" indent="-285750">
              <a:buFont typeface="Wingdings" charset="2"/>
              <a:buChar char="u"/>
            </a:pPr>
            <a:r>
              <a:rPr lang="en-US" sz="1400" dirty="0" smtClean="0"/>
              <a:t>God’s controversy with Satan over His adversity towards His plan</a:t>
            </a:r>
          </a:p>
          <a:p>
            <a:pPr marL="285750" indent="-285750">
              <a:buFont typeface="Wingdings" charset="2"/>
              <a:buChar char="u"/>
            </a:pPr>
            <a:r>
              <a:rPr lang="en-US" sz="1400" dirty="0" smtClean="0"/>
              <a:t>God’s controversy with Israel over their misunderstanding of His Plan</a:t>
            </a:r>
          </a:p>
          <a:p>
            <a:pPr marL="285750" indent="-285750">
              <a:buFont typeface="Wingdings" charset="2"/>
              <a:buChar char="u"/>
            </a:pPr>
            <a:r>
              <a:rPr lang="en-US" sz="1400" dirty="0" smtClean="0"/>
              <a:t>God’s controversy with the gentile nations over their arrogance/ignorance of His plan</a:t>
            </a:r>
            <a:br>
              <a:rPr lang="en-US" sz="1400" dirty="0" smtClean="0"/>
            </a:br>
            <a:endParaRPr lang="en-US" sz="1400" dirty="0" smtClean="0"/>
          </a:p>
          <a:p>
            <a:pPr marL="285750" indent="-285750">
              <a:buFont typeface="Wingdings" charset="2"/>
              <a:buChar char="u"/>
            </a:pPr>
            <a:r>
              <a:rPr lang="en-US" sz="1400" dirty="0" smtClean="0"/>
              <a:t>Misunderstanding of what God intends to do is why they crucified the Lord of Glory (Powers and Principalities)</a:t>
            </a:r>
            <a:br>
              <a:rPr lang="en-US" sz="1400" dirty="0" smtClean="0"/>
            </a:br>
            <a:endParaRPr lang="en-US" sz="1400" dirty="0" smtClean="0"/>
          </a:p>
          <a:p>
            <a:pPr marL="285750" indent="-285750">
              <a:buFont typeface="Wingdings" charset="2"/>
              <a:buChar char="u"/>
            </a:pPr>
            <a:r>
              <a:rPr lang="en-US" sz="1400" dirty="0" smtClean="0"/>
              <a:t>Misunderstanding of what God intends to do is what caused the leadership of Israel to not recognize the Messiah</a:t>
            </a:r>
          </a:p>
          <a:p>
            <a:pPr marL="285750" indent="-285750">
              <a:buFont typeface="Wingdings" charset="2"/>
              <a:buChar char="u"/>
            </a:pPr>
            <a:r>
              <a:rPr lang="en-US" sz="1400" dirty="0" smtClean="0"/>
              <a:t>Misunderstanding of what God intends to do has led the gentile nations to misinterpret God’s mercy and grace towards us as replacing His chosen people. This misunderstanding will inevitable play out in a similar scenario to the holocaust and severe judgment upon the nations, and the church specifically. </a:t>
            </a:r>
            <a:br>
              <a:rPr lang="en-US" sz="1400" dirty="0" smtClean="0"/>
            </a:br>
            <a:endParaRPr lang="en-US" sz="1400" dirty="0" smtClean="0"/>
          </a:p>
          <a:p>
            <a:pPr marL="285750" indent="-285750">
              <a:buFont typeface="Wingdings" charset="2"/>
              <a:buChar char="u"/>
            </a:pPr>
            <a:endParaRPr lang="en-US" sz="1400" dirty="0" smtClean="0"/>
          </a:p>
          <a:p>
            <a:pPr marL="285750" indent="-285750">
              <a:buFont typeface="Wingdings" charset="2"/>
              <a:buChar char="u"/>
            </a:pPr>
            <a:endParaRPr lang="en-US" sz="1400" dirty="0" smtClean="0"/>
          </a:p>
          <a:p>
            <a:pPr marL="285750" indent="-285750">
              <a:buFont typeface="Wingdings" charset="2"/>
              <a:buChar char="u"/>
            </a:pPr>
            <a:endParaRPr lang="en-US" sz="1400" dirty="0" smtClean="0"/>
          </a:p>
        </p:txBody>
      </p:sp>
    </p:spTree>
    <p:extLst>
      <p:ext uri="{BB962C8B-B14F-4D97-AF65-F5344CB8AC3E}">
        <p14:creationId xmlns:p14="http://schemas.microsoft.com/office/powerpoint/2010/main" val="23704633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a:spLocks/>
          </p:cNvSpPr>
          <p:nvPr/>
        </p:nvSpPr>
        <p:spPr>
          <a:xfrm>
            <a:off x="8484908" y="3519428"/>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sp>
        <p:nvSpPr>
          <p:cNvPr id="12" name="Content Placeholder 2"/>
          <p:cNvSpPr txBox="1">
            <a:spLocks/>
          </p:cNvSpPr>
          <p:nvPr/>
        </p:nvSpPr>
        <p:spPr>
          <a:xfrm>
            <a:off x="721360" y="4522145"/>
            <a:ext cx="8155940" cy="1764357"/>
          </a:xfrm>
          <a:prstGeom prst="rect">
            <a:avLst/>
          </a:prstGeom>
          <a:ln>
            <a:noFill/>
          </a:ln>
        </p:spPr>
        <p:txBody>
          <a:bodyPr vert="horz" lIns="91427" tIns="45714" rIns="91427" bIns="45714" rtlCol="0">
            <a:normAutofit lnSpcReduction="10000"/>
          </a:bodyPr>
          <a:lst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2000" spc="100" dirty="0" smtClean="0">
                <a:ln w="10160">
                  <a:noFill/>
                  <a:prstDash val="solid"/>
                </a:ln>
                <a:solidFill>
                  <a:srgbClr val="B5C0FF"/>
                </a:solidFill>
                <a:effectLst>
                  <a:outerShdw blurRad="38100" dist="32000" dir="5400000" algn="tl">
                    <a:srgbClr val="000000">
                      <a:alpha val="30000"/>
                    </a:srgbClr>
                  </a:outerShdw>
                </a:effectLst>
                <a:sym typeface="Wingdings"/>
              </a:rPr>
              <a:t>MYSTERY</a:t>
            </a:r>
            <a:endParaRPr lang="en-US" sz="12000" spc="100" dirty="0">
              <a:ln w="10160">
                <a:noFill/>
                <a:prstDash val="solid"/>
              </a:ln>
              <a:solidFill>
                <a:srgbClr val="B5C0FF"/>
              </a:solidFill>
              <a:effectLst>
                <a:outerShdw blurRad="38100" dist="32000" dir="5400000" algn="tl">
                  <a:srgbClr val="000000">
                    <a:alpha val="30000"/>
                  </a:srgbClr>
                </a:outerShdw>
              </a:effectLst>
            </a:endParaRPr>
          </a:p>
        </p:txBody>
      </p:sp>
      <p:sp>
        <p:nvSpPr>
          <p:cNvPr id="2" name="Title 1"/>
          <p:cNvSpPr>
            <a:spLocks noGrp="1"/>
          </p:cNvSpPr>
          <p:nvPr>
            <p:ph type="title"/>
          </p:nvPr>
        </p:nvSpPr>
        <p:spPr>
          <a:xfrm>
            <a:off x="480060" y="88899"/>
            <a:ext cx="8641080" cy="1454870"/>
          </a:xfrm>
        </p:spPr>
        <p:txBody>
          <a:bodyPr>
            <a:normAutofit fontScale="90000"/>
          </a:bodyPr>
          <a:lstStyle/>
          <a:p>
            <a:r>
              <a:rPr lang="en-US" sz="2400" u="sng" dirty="0" smtClean="0"/>
              <a:t>The Mystery Hidden</a:t>
            </a:r>
            <a:br>
              <a:rPr lang="en-US" sz="2400" u="sng" dirty="0" smtClean="0"/>
            </a:br>
            <a:r>
              <a:rPr lang="en-US" sz="2400" dirty="0" smtClean="0"/>
              <a:t>How Will YHWH Accomplish What He Said?</a:t>
            </a:r>
            <a:br>
              <a:rPr lang="en-US" sz="2400" dirty="0" smtClean="0"/>
            </a:br>
            <a:r>
              <a:rPr lang="is-IS" sz="2400" dirty="0" smtClean="0"/>
              <a:t>… especially () when He has hardened, and blinded the nation whom He plans to use to restore all things.</a:t>
            </a:r>
            <a:endParaRPr lang="en-US" sz="2400" dirty="0"/>
          </a:p>
        </p:txBody>
      </p:sp>
      <p:sp>
        <p:nvSpPr>
          <p:cNvPr id="3" name="Content Placeholder 2"/>
          <p:cNvSpPr>
            <a:spLocks noGrp="1"/>
          </p:cNvSpPr>
          <p:nvPr>
            <p:ph idx="1"/>
          </p:nvPr>
        </p:nvSpPr>
        <p:spPr>
          <a:xfrm>
            <a:off x="175012" y="5715000"/>
            <a:ext cx="9108689" cy="411166"/>
          </a:xfrm>
          <a:ln>
            <a:solidFill>
              <a:srgbClr val="000090"/>
            </a:solidFill>
          </a:ln>
        </p:spPr>
        <p:txBody>
          <a:bodyPr>
            <a:normAutofit fontScale="77500" lnSpcReduction="20000"/>
          </a:bodyPr>
          <a:lstStyle/>
          <a:p>
            <a:pPr marL="0" indent="0" algn="ctr">
              <a:buNone/>
            </a:pPr>
            <a:r>
              <a:rPr lang="en-US" dirty="0" smtClean="0"/>
              <a:t>&lt;-------------Torah-Instruction-Genesis-Deuteronomy--------------------&gt;</a:t>
            </a:r>
            <a:endParaRPr lang="en-US" dirty="0"/>
          </a:p>
        </p:txBody>
      </p:sp>
      <p:cxnSp>
        <p:nvCxnSpPr>
          <p:cNvPr id="4" name="Straight Connector 3"/>
          <p:cNvCxnSpPr>
            <a:cxnSpLocks/>
          </p:cNvCxnSpPr>
          <p:nvPr/>
        </p:nvCxnSpPr>
        <p:spPr>
          <a:xfrm>
            <a:off x="175012" y="3472220"/>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35312" y="3277543"/>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8" name="TextBox 7"/>
          <p:cNvSpPr txBox="1"/>
          <p:nvPr/>
        </p:nvSpPr>
        <p:spPr>
          <a:xfrm>
            <a:off x="9069213" y="3304751"/>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9" name="Content Placeholder 2"/>
          <p:cNvSpPr txBox="1">
            <a:spLocks/>
          </p:cNvSpPr>
          <p:nvPr/>
        </p:nvSpPr>
        <p:spPr>
          <a:xfrm>
            <a:off x="338699" y="5295900"/>
            <a:ext cx="8782442" cy="419100"/>
          </a:xfrm>
          <a:prstGeom prst="rect">
            <a:avLst/>
          </a:prstGeom>
          <a:ln>
            <a:solidFill>
              <a:srgbClr val="000090"/>
            </a:solidFill>
          </a:ln>
        </p:spPr>
        <p:txBody>
          <a:bodyPr vert="horz" lIns="91427" tIns="45714" rIns="91427" bIns="45714" rtlCol="0">
            <a:noAutofit/>
          </a:bodyPr>
          <a:lst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smtClean="0">
                <a:sym typeface="Wingdings"/>
              </a:rPr>
              <a:t>----------------</a:t>
            </a:r>
            <a:r>
              <a:rPr lang="en-US" sz="2000" dirty="0" smtClean="0"/>
              <a:t>Prophets- Joshua-2Kings, Isaiah-Malachi and Revelation--------------&gt;</a:t>
            </a:r>
            <a:endParaRPr lang="en-US" sz="2000" dirty="0"/>
          </a:p>
        </p:txBody>
      </p:sp>
      <p:sp>
        <p:nvSpPr>
          <p:cNvPr id="10" name="Content Placeholder 2"/>
          <p:cNvSpPr txBox="1">
            <a:spLocks/>
          </p:cNvSpPr>
          <p:nvPr/>
        </p:nvSpPr>
        <p:spPr>
          <a:xfrm>
            <a:off x="480061" y="4884734"/>
            <a:ext cx="8409940" cy="411166"/>
          </a:xfrm>
          <a:prstGeom prst="rect">
            <a:avLst/>
          </a:prstGeom>
          <a:ln>
            <a:solidFill>
              <a:srgbClr val="000090"/>
            </a:solidFill>
          </a:ln>
        </p:spPr>
        <p:txBody>
          <a:bodyPr vert="horz" lIns="91427" tIns="45714" rIns="91427" bIns="45714" rtlCol="0">
            <a:normAutofit/>
          </a:bodyPr>
          <a:lst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smtClean="0">
                <a:sym typeface="Wingdings"/>
              </a:rPr>
              <a:t></a:t>
            </a:r>
            <a:r>
              <a:rPr lang="en-US" sz="1800" dirty="0" smtClean="0"/>
              <a:t>------------The Writings-1 Chronicles-Song of Songs, Lamentations, Daniel ----------&gt;</a:t>
            </a:r>
            <a:endParaRPr lang="en-US" sz="1800" dirty="0"/>
          </a:p>
        </p:txBody>
      </p:sp>
      <p:sp>
        <p:nvSpPr>
          <p:cNvPr id="11" name="Content Placeholder 2"/>
          <p:cNvSpPr txBox="1">
            <a:spLocks/>
          </p:cNvSpPr>
          <p:nvPr/>
        </p:nvSpPr>
        <p:spPr>
          <a:xfrm>
            <a:off x="594360" y="4478334"/>
            <a:ext cx="8155940" cy="411166"/>
          </a:xfrm>
          <a:prstGeom prst="rect">
            <a:avLst/>
          </a:prstGeom>
          <a:ln>
            <a:solidFill>
              <a:srgbClr val="000090"/>
            </a:solidFill>
          </a:ln>
        </p:spPr>
        <p:txBody>
          <a:bodyPr vert="horz" lIns="91427" tIns="45714" rIns="91427" bIns="45714" rtlCol="0">
            <a:normAutofit fontScale="77500" lnSpcReduction="20000"/>
          </a:bodyPr>
          <a:lst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smtClean="0">
                <a:sym typeface="Wingdings"/>
              </a:rPr>
              <a:t></a:t>
            </a:r>
            <a:r>
              <a:rPr lang="en-US" sz="1800" dirty="0" smtClean="0"/>
              <a:t>------------Messianic Writings/New Testament </a:t>
            </a:r>
            <a:r>
              <a:rPr lang="en-US" sz="1800" dirty="0" err="1" smtClean="0"/>
              <a:t>Matthew-Jude:Interpretation</a:t>
            </a:r>
            <a:r>
              <a:rPr lang="en-US" sz="1800" dirty="0" smtClean="0"/>
              <a:t> of the Mystery---------------&gt;</a:t>
            </a:r>
            <a:endParaRPr lang="en-US" sz="1800" dirty="0"/>
          </a:p>
        </p:txBody>
      </p:sp>
      <p:cxnSp>
        <p:nvCxnSpPr>
          <p:cNvPr id="17" name="Straight Connector 16"/>
          <p:cNvCxnSpPr>
            <a:cxnSpLocks noChangeAspect="1"/>
          </p:cNvCxnSpPr>
          <p:nvPr/>
        </p:nvCxnSpPr>
        <p:spPr>
          <a:xfrm>
            <a:off x="4827165" y="2402414"/>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cxnSpLocks noChangeAspect="1"/>
          </p:cNvCxnSpPr>
          <p:nvPr/>
        </p:nvCxnSpPr>
        <p:spPr>
          <a:xfrm>
            <a:off x="4511230" y="2676727"/>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9" name="Content Placeholder 2"/>
          <p:cNvSpPr txBox="1">
            <a:spLocks/>
          </p:cNvSpPr>
          <p:nvPr/>
        </p:nvSpPr>
        <p:spPr>
          <a:xfrm>
            <a:off x="4336660" y="6286500"/>
            <a:ext cx="946541" cy="411166"/>
          </a:xfrm>
          <a:prstGeom prst="rect">
            <a:avLst/>
          </a:prstGeom>
          <a:ln>
            <a:noFill/>
          </a:ln>
        </p:spPr>
        <p:txBody>
          <a:bodyPr vert="horz" lIns="91427" tIns="45714" rIns="91427" bIns="45714" rtlCol="0">
            <a:normAutofit/>
          </a:bodyPr>
          <a:lstStyle>
            <a:lvl1pPr marL="342851" indent="-342851" algn="l" defTabSz="457136" rtl="0" eaLnBrk="1" latinLnBrk="0" hangingPunct="1">
              <a:spcBef>
                <a:spcPct val="20000"/>
              </a:spcBef>
              <a:buFont typeface="Arial"/>
              <a:buChar char="•"/>
              <a:defRPr sz="3200" kern="1200">
                <a:solidFill>
                  <a:schemeClr val="tx1"/>
                </a:solidFill>
                <a:latin typeface="+mn-lt"/>
                <a:ea typeface="+mn-ea"/>
                <a:cs typeface="+mn-cs"/>
              </a:defRPr>
            </a:lvl1pPr>
            <a:lvl2pPr marL="742845" indent="-285710" algn="l" defTabSz="457136" rtl="0" eaLnBrk="1" latinLnBrk="0" hangingPunct="1">
              <a:spcBef>
                <a:spcPct val="20000"/>
              </a:spcBef>
              <a:buFont typeface="Arial"/>
              <a:buChar char="–"/>
              <a:defRPr sz="2800" kern="1200">
                <a:solidFill>
                  <a:schemeClr val="tx1"/>
                </a:solidFill>
                <a:latin typeface="+mn-lt"/>
                <a:ea typeface="+mn-ea"/>
                <a:cs typeface="+mn-cs"/>
              </a:defRPr>
            </a:lvl2pPr>
            <a:lvl3pPr marL="1142839" indent="-228568" algn="l" defTabSz="457136" rtl="0" eaLnBrk="1" latinLnBrk="0" hangingPunct="1">
              <a:spcBef>
                <a:spcPct val="20000"/>
              </a:spcBef>
              <a:buFont typeface="Arial"/>
              <a:buChar char="•"/>
              <a:defRPr sz="2400" kern="1200">
                <a:solidFill>
                  <a:schemeClr val="tx1"/>
                </a:solidFill>
                <a:latin typeface="+mn-lt"/>
                <a:ea typeface="+mn-ea"/>
                <a:cs typeface="+mn-cs"/>
              </a:defRPr>
            </a:lvl3pPr>
            <a:lvl4pPr marL="1599974" indent="-228568" algn="l" defTabSz="457136" rtl="0" eaLnBrk="1" latinLnBrk="0" hangingPunct="1">
              <a:spcBef>
                <a:spcPct val="20000"/>
              </a:spcBef>
              <a:buFont typeface="Arial"/>
              <a:buChar char="–"/>
              <a:defRPr sz="2000" kern="1200">
                <a:solidFill>
                  <a:schemeClr val="tx1"/>
                </a:solidFill>
                <a:latin typeface="+mn-lt"/>
                <a:ea typeface="+mn-ea"/>
                <a:cs typeface="+mn-cs"/>
              </a:defRPr>
            </a:lvl4pPr>
            <a:lvl5pPr marL="2057111" indent="-228568" algn="l" defTabSz="457136" rtl="0" eaLnBrk="1" latinLnBrk="0" hangingPunct="1">
              <a:spcBef>
                <a:spcPct val="20000"/>
              </a:spcBef>
              <a:buFont typeface="Arial"/>
              <a:buChar char="»"/>
              <a:defRPr sz="2000" kern="1200">
                <a:solidFill>
                  <a:schemeClr val="tx1"/>
                </a:solidFill>
                <a:latin typeface="+mn-lt"/>
                <a:ea typeface="+mn-ea"/>
                <a:cs typeface="+mn-cs"/>
              </a:defRPr>
            </a:lvl5pPr>
            <a:lvl6pPr marL="2514246"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2"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8"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3" indent="-228568" algn="l" defTabSz="457136"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err="1" smtClean="0">
                <a:sym typeface="Wingdings"/>
              </a:rPr>
              <a:t>TnNaKh</a:t>
            </a:r>
            <a:endParaRPr lang="en-US" sz="1800" b="1" dirty="0"/>
          </a:p>
        </p:txBody>
      </p:sp>
      <p:pic>
        <p:nvPicPr>
          <p:cNvPr id="20" name="Picture 1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14300" y="2803727"/>
            <a:ext cx="648764" cy="617868"/>
          </a:xfrm>
          <a:prstGeom prst="rect">
            <a:avLst/>
          </a:prstGeom>
        </p:spPr>
      </p:pic>
      <p:sp>
        <p:nvSpPr>
          <p:cNvPr id="21" name="TextBox 20"/>
          <p:cNvSpPr txBox="1">
            <a:spLocks/>
          </p:cNvSpPr>
          <p:nvPr/>
        </p:nvSpPr>
        <p:spPr>
          <a:xfrm>
            <a:off x="2250852" y="3022384"/>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22" name="TextBox 21"/>
          <p:cNvSpPr txBox="1">
            <a:spLocks/>
          </p:cNvSpPr>
          <p:nvPr/>
        </p:nvSpPr>
        <p:spPr>
          <a:xfrm>
            <a:off x="6279495" y="2473143"/>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sp>
        <p:nvSpPr>
          <p:cNvPr id="23" name="TextBox 22"/>
          <p:cNvSpPr txBox="1"/>
          <p:nvPr/>
        </p:nvSpPr>
        <p:spPr>
          <a:xfrm rot="16200000">
            <a:off x="8600653" y="2580458"/>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24" name="Straight Arrow Connector 23"/>
          <p:cNvCxnSpPr>
            <a:cxnSpLocks/>
          </p:cNvCxnSpPr>
          <p:nvPr/>
        </p:nvCxnSpPr>
        <p:spPr>
          <a:xfrm>
            <a:off x="9259639" y="2284656"/>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a:spLocks/>
          </p:cNvSpPr>
          <p:nvPr/>
        </p:nvSpPr>
        <p:spPr>
          <a:xfrm>
            <a:off x="77264" y="350179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26" name="Diamond 25"/>
          <p:cNvSpPr>
            <a:spLocks/>
          </p:cNvSpPr>
          <p:nvPr/>
        </p:nvSpPr>
        <p:spPr>
          <a:xfrm>
            <a:off x="1101804" y="2941677"/>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a:spLocks/>
          </p:cNvSpPr>
          <p:nvPr/>
        </p:nvSpPr>
        <p:spPr>
          <a:xfrm>
            <a:off x="1114634" y="2997259"/>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8" name="TextBox 27"/>
          <p:cNvSpPr txBox="1">
            <a:spLocks/>
          </p:cNvSpPr>
          <p:nvPr/>
        </p:nvSpPr>
        <p:spPr>
          <a:xfrm>
            <a:off x="2155463" y="3491372"/>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29" name="TextBox 28"/>
          <p:cNvSpPr txBox="1">
            <a:spLocks/>
          </p:cNvSpPr>
          <p:nvPr/>
        </p:nvSpPr>
        <p:spPr>
          <a:xfrm>
            <a:off x="4298559" y="3472220"/>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30" name="TextBox 29"/>
          <p:cNvSpPr txBox="1">
            <a:spLocks/>
          </p:cNvSpPr>
          <p:nvPr/>
        </p:nvSpPr>
        <p:spPr>
          <a:xfrm>
            <a:off x="6344206" y="3501799"/>
            <a:ext cx="1068581" cy="246209"/>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32" name="Oval 31"/>
          <p:cNvSpPr>
            <a:spLocks noChangeAspect="1"/>
          </p:cNvSpPr>
          <p:nvPr/>
        </p:nvSpPr>
        <p:spPr>
          <a:xfrm>
            <a:off x="2314652" y="3082489"/>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29543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Psalm 1; 14; 119</a:t>
            </a:r>
            <a:endParaRPr lang="en-US" dirty="0"/>
          </a:p>
        </p:txBody>
      </p:sp>
      <p:sp>
        <p:nvSpPr>
          <p:cNvPr id="3" name="Content Placeholder 2"/>
          <p:cNvSpPr>
            <a:spLocks noGrp="1"/>
          </p:cNvSpPr>
          <p:nvPr>
            <p:ph idx="1"/>
          </p:nvPr>
        </p:nvSpPr>
        <p:spPr/>
        <p:txBody>
          <a:bodyPr/>
          <a:lstStyle/>
          <a:p>
            <a:r>
              <a:rPr lang="en-US" dirty="0" smtClean="0"/>
              <a:t>God will not require an account</a:t>
            </a:r>
          </a:p>
          <a:p>
            <a:pPr lvl="1"/>
            <a:r>
              <a:rPr lang="en-US" dirty="0" smtClean="0"/>
              <a:t>Psalm 10:4,11,13</a:t>
            </a:r>
          </a:p>
          <a:p>
            <a:pPr lvl="1"/>
            <a:r>
              <a:rPr lang="en-US" dirty="0" smtClean="0"/>
              <a:t>Afflicted Ones Psalm 149:4; Is. 49:13</a:t>
            </a:r>
          </a:p>
          <a:p>
            <a:pPr lvl="1"/>
            <a:r>
              <a:rPr lang="en-US" dirty="0" smtClean="0"/>
              <a:t>Blessed is the man who</a:t>
            </a:r>
            <a:r>
              <a:rPr lang="is-IS" dirty="0" smtClean="0"/>
              <a:t>…</a:t>
            </a:r>
          </a:p>
          <a:p>
            <a:pPr lvl="1"/>
            <a:r>
              <a:rPr lang="is-IS" dirty="0" smtClean="0"/>
              <a:t>His delight is in the Torah...</a:t>
            </a:r>
            <a:endParaRPr lang="en-US" dirty="0" smtClean="0"/>
          </a:p>
          <a:p>
            <a:pPr lvl="1"/>
            <a:endParaRPr lang="en-US" dirty="0" smtClean="0"/>
          </a:p>
          <a:p>
            <a:endParaRPr lang="en-US" dirty="0"/>
          </a:p>
        </p:txBody>
      </p:sp>
    </p:spTree>
    <p:extLst>
      <p:ext uri="{BB962C8B-B14F-4D97-AF65-F5344CB8AC3E}">
        <p14:creationId xmlns:p14="http://schemas.microsoft.com/office/powerpoint/2010/main" val="1625656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76677"/>
            <a:ext cx="8641080" cy="395922"/>
          </a:xfrm>
        </p:spPr>
        <p:txBody>
          <a:bodyPr>
            <a:normAutofit fontScale="90000"/>
          </a:bodyPr>
          <a:lstStyle/>
          <a:p>
            <a:r>
              <a:rPr lang="en-US" sz="2000" dirty="0" smtClean="0"/>
              <a:t>Apostolic Declaration of the Five Pillars in Acts</a:t>
            </a:r>
            <a:endParaRPr lang="en-US" sz="2000" dirty="0"/>
          </a:p>
        </p:txBody>
      </p:sp>
      <p:graphicFrame>
        <p:nvGraphicFramePr>
          <p:cNvPr id="5" name="Table 4"/>
          <p:cNvGraphicFramePr>
            <a:graphicFrameLocks noGrp="1"/>
          </p:cNvGraphicFramePr>
          <p:nvPr>
            <p:extLst>
              <p:ext uri="{D42A27DB-BD31-4B8C-83A1-F6EECF244321}">
                <p14:modId xmlns:p14="http://schemas.microsoft.com/office/powerpoint/2010/main" val="3158892211"/>
              </p:ext>
            </p:extLst>
          </p:nvPr>
        </p:nvGraphicFramePr>
        <p:xfrm>
          <a:off x="71118" y="558807"/>
          <a:ext cx="9418320" cy="8522111"/>
        </p:xfrm>
        <a:graphic>
          <a:graphicData uri="http://schemas.openxmlformats.org/drawingml/2006/table">
            <a:tbl>
              <a:tblPr firstRow="1" bandRow="1">
                <a:tableStyleId>{2D5ABB26-0587-4C30-8999-92F81FD0307C}</a:tableStyleId>
              </a:tblPr>
              <a:tblGrid>
                <a:gridCol w="955042"/>
                <a:gridCol w="1402080"/>
                <a:gridCol w="2011680"/>
                <a:gridCol w="1910078"/>
                <a:gridCol w="1569720"/>
                <a:gridCol w="1569720"/>
              </a:tblGrid>
              <a:tr h="365757">
                <a:tc>
                  <a:txBody>
                    <a:bodyPr/>
                    <a:lstStyle/>
                    <a:p>
                      <a:pPr algn="l"/>
                      <a:r>
                        <a:rPr lang="en-US" dirty="0" smtClean="0"/>
                        <a:t>Passage</a:t>
                      </a:r>
                      <a:endParaRPr lang="en-US" dirty="0"/>
                    </a:p>
                  </a:txBody>
                  <a:tcPr/>
                </a:tc>
                <a:tc>
                  <a:txBody>
                    <a:bodyPr/>
                    <a:lstStyle/>
                    <a:p>
                      <a:pPr algn="l"/>
                      <a:r>
                        <a:rPr lang="en-US" dirty="0" smtClean="0"/>
                        <a:t>Creational</a:t>
                      </a:r>
                      <a:endParaRPr lang="en-US" dirty="0"/>
                    </a:p>
                  </a:txBody>
                  <a:tcPr/>
                </a:tc>
                <a:tc>
                  <a:txBody>
                    <a:bodyPr/>
                    <a:lstStyle/>
                    <a:p>
                      <a:pPr algn="l"/>
                      <a:r>
                        <a:rPr lang="en-US" dirty="0" smtClean="0"/>
                        <a:t>Covenantal</a:t>
                      </a:r>
                      <a:endParaRPr lang="en-US" dirty="0"/>
                    </a:p>
                  </a:txBody>
                  <a:tcPr/>
                </a:tc>
                <a:tc>
                  <a:txBody>
                    <a:bodyPr/>
                    <a:lstStyle/>
                    <a:p>
                      <a:pPr algn="l"/>
                      <a:r>
                        <a:rPr lang="en-US" dirty="0" smtClean="0"/>
                        <a:t>Cruciform</a:t>
                      </a:r>
                      <a:endParaRPr lang="en-US" dirty="0"/>
                    </a:p>
                  </a:txBody>
                  <a:tcPr/>
                </a:tc>
                <a:tc>
                  <a:txBody>
                    <a:bodyPr/>
                    <a:lstStyle/>
                    <a:p>
                      <a:pPr algn="l"/>
                      <a:r>
                        <a:rPr lang="en-US" dirty="0" smtClean="0"/>
                        <a:t>Charismatic</a:t>
                      </a:r>
                      <a:endParaRPr lang="en-US" dirty="0"/>
                    </a:p>
                  </a:txBody>
                  <a:tcPr/>
                </a:tc>
                <a:tc>
                  <a:txBody>
                    <a:bodyPr/>
                    <a:lstStyle/>
                    <a:p>
                      <a:pPr algn="l"/>
                      <a:r>
                        <a:rPr lang="en-US" dirty="0" smtClean="0"/>
                        <a:t>Apocalyptic</a:t>
                      </a:r>
                      <a:endParaRPr lang="en-US" dirty="0"/>
                    </a:p>
                  </a:txBody>
                  <a:tcPr/>
                </a:tc>
              </a:tr>
              <a:tr h="304797">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sz="1800" dirty="0" smtClean="0"/>
                        <a:t>Acts</a:t>
                      </a:r>
                      <a:r>
                        <a:rPr lang="en-US" sz="1800" baseline="0" dirty="0" smtClean="0"/>
                        <a:t> 2:14-42</a:t>
                      </a:r>
                      <a:endParaRPr lang="en-US" sz="1800" dirty="0" smtClean="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sz="1000" dirty="0" smtClean="0"/>
                        <a:t>v.</a:t>
                      </a:r>
                      <a:r>
                        <a:rPr lang="en-US" sz="1000" baseline="0" dirty="0" smtClean="0"/>
                        <a:t> 19-20</a:t>
                      </a:r>
                      <a:r>
                        <a:rPr lang="en-US" sz="1000" i="1" baseline="0" dirty="0" smtClean="0"/>
                        <a:t> And I will show wonders in the heavens above and signs on the earth below, blood, and fire, and vapor of smoke. The sun will be turned into darkness and the moon into blood…”</a:t>
                      </a:r>
                      <a:endParaRPr lang="en-US" sz="1000" i="1" dirty="0"/>
                    </a:p>
                  </a:txBody>
                  <a:tcPr/>
                </a:tc>
                <a:tc>
                  <a:txBody>
                    <a:bodyPr/>
                    <a:lstStyle/>
                    <a:p>
                      <a:r>
                        <a:rPr lang="en-US" sz="1000" i="1" dirty="0" smtClean="0"/>
                        <a:t>v. 30 Being therefore a prophet, and knowing that God had sworn with an oath to him that he would set one of his descendants on his throne…</a:t>
                      </a:r>
                      <a:r>
                        <a:rPr lang="en-US" sz="1000" i="1" baseline="0" dirty="0" smtClean="0"/>
                        <a:t> </a:t>
                      </a:r>
                      <a:r>
                        <a:rPr lang="en-US" sz="1000" i="1" dirty="0" smtClean="0"/>
                        <a:t>36 Let all of the house of Israel know that God has made Him both Lord</a:t>
                      </a:r>
                      <a:r>
                        <a:rPr lang="en-US" sz="1000" i="1" baseline="0" dirty="0" smtClean="0"/>
                        <a:t> and Messiah.”</a:t>
                      </a:r>
                      <a:endParaRPr lang="en-US" sz="1000" i="1" dirty="0"/>
                    </a:p>
                  </a:txBody>
                  <a:tcPr/>
                </a:tc>
                <a:tc>
                  <a:txBody>
                    <a:bodyPr/>
                    <a:lstStyle/>
                    <a:p>
                      <a:r>
                        <a:rPr lang="en-US" sz="1000" i="1" dirty="0" smtClean="0"/>
                        <a:t>v.23 this Man, delivered over by the predetermined plan and foreknowledge of God, you nailed to a cross by the hands of godless men and put Him to death. </a:t>
                      </a:r>
                      <a:br>
                        <a:rPr lang="en-US" sz="1000" i="1" dirty="0" smtClean="0"/>
                      </a:br>
                      <a:r>
                        <a:rPr lang="en-US" sz="1000" i="1" dirty="0" smtClean="0"/>
                        <a:t>v. 36</a:t>
                      </a:r>
                      <a:endParaRPr lang="en-US" sz="1000" i="1" dirty="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sz="1000" i="1" dirty="0" smtClean="0"/>
                        <a:t>v.33 "Therefore having been exalted to the right hand of God, and having received from the Father the promise of the Holy Spirit, He has poured forth this which you both see and hear.</a:t>
                      </a:r>
                      <a:br>
                        <a:rPr lang="en-US" sz="1000" i="1" dirty="0" smtClean="0"/>
                      </a:br>
                      <a:r>
                        <a:rPr lang="en-US" sz="1000" i="1" dirty="0" smtClean="0"/>
                        <a:t>v.38 </a:t>
                      </a:r>
                      <a:endParaRPr lang="en-US" sz="1000" i="1" dirty="0"/>
                    </a:p>
                  </a:txBody>
                  <a:tcPr/>
                </a:tc>
                <a:tc>
                  <a:txBody>
                    <a:bodyPr/>
                    <a:lstStyle/>
                    <a:p>
                      <a:r>
                        <a:rPr lang="en-US" sz="1000" i="1" dirty="0" smtClean="0"/>
                        <a:t>v.20 The sun will be turned into darkness and the moon into blood before the day</a:t>
                      </a:r>
                      <a:r>
                        <a:rPr lang="en-US" sz="1000" i="1" baseline="0" dirty="0" smtClean="0"/>
                        <a:t> of the Lord shall come. And it shall be that everyone who calls on the name of the Lord will be saved. </a:t>
                      </a:r>
                      <a:br>
                        <a:rPr lang="en-US" sz="1000" i="1" baseline="0" dirty="0" smtClean="0"/>
                      </a:br>
                      <a:r>
                        <a:rPr lang="en-US" sz="1000" i="1" baseline="0" dirty="0" smtClean="0"/>
                        <a:t>v. 34</a:t>
                      </a:r>
                      <a:endParaRPr lang="en-US" sz="1000" i="1" dirty="0"/>
                    </a:p>
                  </a:txBody>
                  <a:tcPr/>
                </a:tc>
              </a:tr>
              <a:tr h="616553">
                <a:tc>
                  <a:txBody>
                    <a:bodyPr/>
                    <a:lstStyle/>
                    <a:p>
                      <a:r>
                        <a:rPr lang="en-US" dirty="0" smtClean="0"/>
                        <a:t>Acts 3:11-26</a:t>
                      </a:r>
                      <a:endParaRPr lang="en-US" dirty="0"/>
                    </a:p>
                  </a:txBody>
                  <a:tcPr/>
                </a:tc>
                <a:tc>
                  <a:txBody>
                    <a:bodyPr/>
                    <a:lstStyle/>
                    <a:p>
                      <a:r>
                        <a:rPr lang="en-US" sz="1000" i="1" dirty="0" smtClean="0"/>
                        <a:t>v.13 "The God of Abraham, Isaac and Jacob, the God of our fathers, has glorified His servant Jesus…</a:t>
                      </a:r>
                    </a:p>
                    <a:p>
                      <a:endParaRPr lang="en-US" sz="1000" dirty="0"/>
                    </a:p>
                  </a:txBody>
                  <a:tcPr/>
                </a:tc>
                <a:tc>
                  <a:txBody>
                    <a:bodyPr/>
                    <a:lstStyle/>
                    <a:p>
                      <a:pPr marL="0" marR="0" indent="0" algn="l" defTabSz="457136" rtl="0" eaLnBrk="1" fontAlgn="auto" latinLnBrk="0" hangingPunct="1">
                        <a:lnSpc>
                          <a:spcPct val="100000"/>
                        </a:lnSpc>
                        <a:spcBef>
                          <a:spcPts val="0"/>
                        </a:spcBef>
                        <a:spcAft>
                          <a:spcPts val="0"/>
                        </a:spcAft>
                        <a:buClrTx/>
                        <a:buSzTx/>
                        <a:buFontTx/>
                        <a:buNone/>
                        <a:tabLst/>
                        <a:defRPr/>
                      </a:pPr>
                      <a:r>
                        <a:rPr lang="en-US" sz="1000" i="1" dirty="0" smtClean="0"/>
                        <a:t>v.13 "The God of Abraham, Isaac and Jacob, the God of our fathers, has glorified His servant Jesus… 25"It is you who are the sons of the prophets and of the covenant which God made with your fathers, saying to Abraham, 'AND IN YOUR SEED ALL THE FAMILIES OF THE EARTH SHALL BE BLESSED.' </a:t>
                      </a:r>
                    </a:p>
                  </a:txBody>
                  <a:tcPr/>
                </a:tc>
                <a:tc>
                  <a:txBody>
                    <a:bodyPr/>
                    <a:lstStyle/>
                    <a:p>
                      <a:r>
                        <a:rPr lang="en-US" sz="1000" i="1" dirty="0" smtClean="0"/>
                        <a:t>v.15 but put to death the Prince of life, the one whom God raised from the dead, a fact to which we are witnesses… But the things which God announced beforehand by the mouth of all the prophets, that His Christ would suffer, He has thus fulfilled.</a:t>
                      </a:r>
                    </a:p>
                    <a:p>
                      <a:endParaRPr lang="en-US" sz="1000" i="1" dirty="0" smtClean="0"/>
                    </a:p>
                    <a:p>
                      <a:endParaRPr lang="en-US" sz="1000" i="1" dirty="0"/>
                    </a:p>
                  </a:txBody>
                  <a:tcPr/>
                </a:tc>
                <a:tc>
                  <a:txBody>
                    <a:bodyPr/>
                    <a:lstStyle/>
                    <a:p>
                      <a:endParaRPr lang="en-US" sz="1000" i="1" dirty="0"/>
                    </a:p>
                  </a:txBody>
                  <a:tcPr/>
                </a:tc>
                <a:tc>
                  <a:txBody>
                    <a:bodyPr/>
                    <a:lstStyle/>
                    <a:p>
                      <a:r>
                        <a:rPr lang="en-US" sz="1000" i="1" dirty="0" smtClean="0"/>
                        <a:t>v.19-21 "Therefore repent and return, so that your sins may be wiped away, in order that times of refreshing may come from the presence of the Lord; and that He may send Jesus, the Christ appointed for you, whom heaven must receive until the period of restoration of all things about which God spoke by the mouth of His holy prophets from ancient time.</a:t>
                      </a:r>
                      <a:endParaRPr lang="en-US" sz="1000" i="1" dirty="0"/>
                    </a:p>
                  </a:txBody>
                  <a:tcPr/>
                </a:tc>
              </a:tr>
              <a:tr h="616553">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6553">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3228815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7" name="Straight Arrow Connector 126"/>
          <p:cNvCxnSpPr>
            <a:cxnSpLocks/>
          </p:cNvCxnSpPr>
          <p:nvPr/>
        </p:nvCxnSpPr>
        <p:spPr>
          <a:xfrm flipV="1">
            <a:off x="1038434" y="5250842"/>
            <a:ext cx="6938063" cy="2"/>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cxnSpLocks/>
          </p:cNvCxnSpPr>
          <p:nvPr/>
        </p:nvCxnSpPr>
        <p:spPr>
          <a:xfrm flipV="1">
            <a:off x="1051135" y="5860442"/>
            <a:ext cx="6938063" cy="2"/>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a:cxnSpLocks/>
          </p:cNvCxnSpPr>
          <p:nvPr/>
        </p:nvCxnSpPr>
        <p:spPr>
          <a:xfrm>
            <a:off x="1439579" y="6773812"/>
            <a:ext cx="7858045" cy="29251"/>
          </a:xfrm>
          <a:prstGeom prst="straightConnector1">
            <a:avLst/>
          </a:prstGeom>
          <a:ln w="38100" cmpd="sng">
            <a:solidFill>
              <a:srgbClr val="FF0000">
                <a:alpha val="70000"/>
              </a:srgbClr>
            </a:solidFill>
            <a:prstDash val="solid"/>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a:cxnSpLocks/>
          </p:cNvCxnSpPr>
          <p:nvPr/>
        </p:nvCxnSpPr>
        <p:spPr>
          <a:xfrm flipV="1">
            <a:off x="1331358" y="2594181"/>
            <a:ext cx="7975344" cy="0"/>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70" name="TextBox 169"/>
          <p:cNvSpPr txBox="1">
            <a:spLocks/>
          </p:cNvSpPr>
          <p:nvPr/>
        </p:nvSpPr>
        <p:spPr>
          <a:xfrm>
            <a:off x="9337509" y="1796009"/>
            <a:ext cx="228737" cy="3694633"/>
          </a:xfrm>
          <a:prstGeom prst="rect">
            <a:avLst/>
          </a:prstGeom>
          <a:noFill/>
          <a:ln w="28575" cmpd="sng">
            <a:solidFill>
              <a:srgbClr val="008000"/>
            </a:solidFill>
            <a:prstDash val="solid"/>
          </a:ln>
        </p:spPr>
        <p:txBody>
          <a:bodyPr wrap="square" lIns="91427" tIns="45714" rIns="91427" bIns="45714" rtlCol="0">
            <a:spAutoFit/>
          </a:bodyPr>
          <a:lstStyle/>
          <a:p>
            <a:pPr algn="ctr">
              <a:lnSpc>
                <a:spcPct val="80000"/>
              </a:lnSpc>
            </a:pPr>
            <a:r>
              <a:rPr lang="en-US" sz="1100" dirty="0" smtClean="0"/>
              <a:t>K</a:t>
            </a:r>
            <a:r>
              <a:rPr lang="en-US" sz="1050" dirty="0" smtClean="0"/>
              <a:t>INGDOM</a:t>
            </a:r>
          </a:p>
          <a:p>
            <a:pPr algn="ctr">
              <a:lnSpc>
                <a:spcPct val="80000"/>
              </a:lnSpc>
            </a:pPr>
            <a:r>
              <a:rPr lang="en-US" sz="1050" dirty="0" smtClean="0"/>
              <a:t>DELI</a:t>
            </a:r>
          </a:p>
          <a:p>
            <a:pPr algn="ctr">
              <a:lnSpc>
                <a:spcPct val="80000"/>
              </a:lnSpc>
            </a:pPr>
            <a:r>
              <a:rPr lang="en-US" sz="1050" dirty="0" smtClean="0"/>
              <a:t>VERED</a:t>
            </a:r>
          </a:p>
          <a:p>
            <a:pPr algn="ctr">
              <a:lnSpc>
                <a:spcPct val="80000"/>
              </a:lnSpc>
            </a:pPr>
            <a:r>
              <a:rPr lang="en-US" sz="1050" dirty="0" smtClean="0"/>
              <a:t>TO FATHER</a:t>
            </a:r>
          </a:p>
        </p:txBody>
      </p:sp>
      <p:sp>
        <p:nvSpPr>
          <p:cNvPr id="154" name="TextBox 153"/>
          <p:cNvSpPr txBox="1">
            <a:spLocks/>
          </p:cNvSpPr>
          <p:nvPr/>
        </p:nvSpPr>
        <p:spPr>
          <a:xfrm>
            <a:off x="9069441" y="1778544"/>
            <a:ext cx="236106" cy="3721005"/>
          </a:xfrm>
          <a:prstGeom prst="rect">
            <a:avLst/>
          </a:prstGeom>
          <a:solidFill>
            <a:srgbClr val="FFFFFF"/>
          </a:solidFill>
          <a:ln w="28575" cmpd="sng">
            <a:solidFill>
              <a:srgbClr val="008000"/>
            </a:solidFill>
            <a:prstDash val="solid"/>
          </a:ln>
        </p:spPr>
        <p:txBody>
          <a:bodyPr wrap="square" lIns="91427" tIns="45714" rIns="91427" bIns="45714" rtlCol="0">
            <a:spAutoFit/>
          </a:bodyPr>
          <a:lstStyle/>
          <a:p>
            <a:pPr algn="ctr">
              <a:lnSpc>
                <a:spcPct val="70000"/>
              </a:lnSpc>
            </a:pPr>
            <a:r>
              <a:rPr lang="en-US" sz="1200" dirty="0" smtClean="0"/>
              <a:t>CURSE OF SIN AND DEATH ENDED</a:t>
            </a:r>
          </a:p>
        </p:txBody>
      </p:sp>
      <p:cxnSp>
        <p:nvCxnSpPr>
          <p:cNvPr id="156" name="Straight Arrow Connector 155"/>
          <p:cNvCxnSpPr>
            <a:cxnSpLocks/>
          </p:cNvCxnSpPr>
          <p:nvPr/>
        </p:nvCxnSpPr>
        <p:spPr>
          <a:xfrm flipH="1" flipV="1">
            <a:off x="9299074" y="6451808"/>
            <a:ext cx="0" cy="329991"/>
          </a:xfrm>
          <a:prstGeom prst="straightConnector1">
            <a:avLst/>
          </a:prstGeom>
          <a:ln w="57150" cmpd="sng">
            <a:solidFill>
              <a:srgbClr val="FF0000">
                <a:alpha val="70000"/>
              </a:srgbClr>
            </a:solidFill>
            <a:prstDash val="solid"/>
            <a:round/>
            <a:headEnd type="oval"/>
            <a:tailEnd type="triangle"/>
          </a:ln>
          <a:effectLst/>
        </p:spPr>
        <p:style>
          <a:lnRef idx="2">
            <a:schemeClr val="accent1"/>
          </a:lnRef>
          <a:fillRef idx="0">
            <a:schemeClr val="accent1"/>
          </a:fillRef>
          <a:effectRef idx="1">
            <a:schemeClr val="accent1"/>
          </a:effectRef>
          <a:fontRef idx="minor">
            <a:schemeClr val="tx1"/>
          </a:fontRef>
        </p:style>
      </p:cxnSp>
      <p:cxnSp>
        <p:nvCxnSpPr>
          <p:cNvPr id="146" name="Straight Arrow Connector 145"/>
          <p:cNvCxnSpPr>
            <a:cxnSpLocks/>
          </p:cNvCxnSpPr>
          <p:nvPr/>
        </p:nvCxnSpPr>
        <p:spPr>
          <a:xfrm flipV="1">
            <a:off x="2588583" y="5721591"/>
            <a:ext cx="4783895" cy="1"/>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rot="16200000" flipH="1">
            <a:off x="6531773" y="2212183"/>
            <a:ext cx="1145174" cy="253916"/>
          </a:xfrm>
          <a:prstGeom prst="rect">
            <a:avLst/>
          </a:prstGeom>
          <a:solidFill>
            <a:srgbClr val="FFFFFF"/>
          </a:solidFill>
          <a:ln w="28575" cmpd="sng">
            <a:solidFill>
              <a:srgbClr val="FF0000"/>
            </a:solidFill>
          </a:ln>
        </p:spPr>
        <p:txBody>
          <a:bodyPr wrap="square" rtlCol="0">
            <a:spAutoFit/>
          </a:bodyPr>
          <a:lstStyle/>
          <a:p>
            <a:r>
              <a:rPr lang="en-US" sz="1050" b="1" dirty="0" smtClean="0">
                <a:solidFill>
                  <a:srgbClr val="FF0000"/>
                </a:solidFill>
              </a:rPr>
              <a:t>FINAL 3 ½ YEARS</a:t>
            </a:r>
            <a:endParaRPr lang="en-US" sz="1050" b="1" dirty="0">
              <a:solidFill>
                <a:srgbClr val="FF0000"/>
              </a:solidFill>
            </a:endParaRPr>
          </a:p>
        </p:txBody>
      </p:sp>
      <p:cxnSp>
        <p:nvCxnSpPr>
          <p:cNvPr id="139" name="Straight Arrow Connector 138"/>
          <p:cNvCxnSpPr>
            <a:cxnSpLocks/>
          </p:cNvCxnSpPr>
          <p:nvPr/>
        </p:nvCxnSpPr>
        <p:spPr>
          <a:xfrm flipV="1">
            <a:off x="2595477" y="5568674"/>
            <a:ext cx="3566678" cy="1"/>
          </a:xfrm>
          <a:prstGeom prst="straightConnector1">
            <a:avLst/>
          </a:prstGeom>
          <a:ln w="28575" cmpd="sng">
            <a:solidFill>
              <a:srgbClr val="FF0000">
                <a:alpha val="70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10" name="TextBox 109"/>
          <p:cNvSpPr txBox="1">
            <a:spLocks/>
          </p:cNvSpPr>
          <p:nvPr/>
        </p:nvSpPr>
        <p:spPr>
          <a:xfrm>
            <a:off x="6984317" y="2896221"/>
            <a:ext cx="236106" cy="2512471"/>
          </a:xfrm>
          <a:prstGeom prst="rect">
            <a:avLst/>
          </a:prstGeom>
          <a:solidFill>
            <a:srgbClr val="FFFFFF"/>
          </a:solidFill>
          <a:ln w="28575" cmpd="sng">
            <a:solidFill>
              <a:srgbClr val="FF0000"/>
            </a:solidFill>
            <a:prstDash val="solid"/>
          </a:ln>
        </p:spPr>
        <p:txBody>
          <a:bodyPr wrap="square" lIns="91427" tIns="45714" rIns="91427" bIns="45714" rtlCol="0">
            <a:spAutoFit/>
          </a:bodyPr>
          <a:lstStyle/>
          <a:p>
            <a:pPr algn="ctr">
              <a:lnSpc>
                <a:spcPct val="80000"/>
              </a:lnSpc>
            </a:pPr>
            <a:r>
              <a:rPr lang="en-US" sz="1400" dirty="0" smtClean="0">
                <a:solidFill>
                  <a:srgbClr val="FF0000"/>
                </a:solidFill>
              </a:rPr>
              <a:t>JACOBS TROUBLE</a:t>
            </a:r>
          </a:p>
        </p:txBody>
      </p:sp>
      <p:cxnSp>
        <p:nvCxnSpPr>
          <p:cNvPr id="181" name="Straight Arrow Connector 180"/>
          <p:cNvCxnSpPr>
            <a:cxnSpLocks/>
          </p:cNvCxnSpPr>
          <p:nvPr/>
        </p:nvCxnSpPr>
        <p:spPr>
          <a:xfrm flipV="1">
            <a:off x="3630526" y="6137622"/>
            <a:ext cx="4054475" cy="0"/>
          </a:xfrm>
          <a:prstGeom prst="straightConnector1">
            <a:avLst/>
          </a:prstGeom>
          <a:ln w="28575" cmpd="sng">
            <a:solidFill>
              <a:srgbClr val="0000FF">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02" name="TextBox 101"/>
          <p:cNvSpPr txBox="1">
            <a:spLocks/>
          </p:cNvSpPr>
          <p:nvPr/>
        </p:nvSpPr>
        <p:spPr>
          <a:xfrm>
            <a:off x="7782343" y="1413358"/>
            <a:ext cx="1539657" cy="256960"/>
          </a:xfrm>
          <a:prstGeom prst="rect">
            <a:avLst/>
          </a:prstGeom>
          <a:noFill/>
          <a:ln w="12700" cmpd="sng">
            <a:solidFill>
              <a:srgbClr val="008000"/>
            </a:solidFill>
          </a:ln>
        </p:spPr>
        <p:txBody>
          <a:bodyPr wrap="square" lIns="91427" tIns="45714" rIns="91427" bIns="45714" rtlCol="0">
            <a:spAutoFit/>
          </a:bodyPr>
          <a:lstStyle/>
          <a:p>
            <a:pPr algn="ctr">
              <a:lnSpc>
                <a:spcPct val="90000"/>
              </a:lnSpc>
            </a:pPr>
            <a:r>
              <a:rPr lang="en-US" sz="1200" b="1" dirty="0"/>
              <a:t>DAY OF </a:t>
            </a:r>
            <a:r>
              <a:rPr lang="en-US" sz="1200" b="1" dirty="0" smtClean="0"/>
              <a:t>THE LORD</a:t>
            </a:r>
            <a:endParaRPr lang="en-US" sz="1200" b="1" dirty="0"/>
          </a:p>
          <a:p>
            <a:pPr algn="ctr"/>
            <a:endParaRPr lang="en-US" sz="1000" dirty="0"/>
          </a:p>
        </p:txBody>
      </p:sp>
      <p:cxnSp>
        <p:nvCxnSpPr>
          <p:cNvPr id="5" name="Straight Connector 4"/>
          <p:cNvCxnSpPr>
            <a:cxnSpLocks/>
          </p:cNvCxnSpPr>
          <p:nvPr/>
        </p:nvCxnSpPr>
        <p:spPr>
          <a:xfrm flipV="1">
            <a:off x="142118" y="1719620"/>
            <a:ext cx="95023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a:spLocks/>
          </p:cNvSpPr>
          <p:nvPr/>
        </p:nvSpPr>
        <p:spPr>
          <a:xfrm>
            <a:off x="78174" y="1750737"/>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CREATION</a:t>
            </a:r>
            <a:endParaRPr lang="en-US" sz="1200" b="1" dirty="0"/>
          </a:p>
        </p:txBody>
      </p:sp>
      <p:sp>
        <p:nvSpPr>
          <p:cNvPr id="11" name="TextBox 10"/>
          <p:cNvSpPr txBox="1">
            <a:spLocks/>
          </p:cNvSpPr>
          <p:nvPr/>
        </p:nvSpPr>
        <p:spPr>
          <a:xfrm>
            <a:off x="1508719" y="1719624"/>
            <a:ext cx="111506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12" name="TextBox 11"/>
          <p:cNvSpPr txBox="1">
            <a:spLocks/>
          </p:cNvSpPr>
          <p:nvPr/>
        </p:nvSpPr>
        <p:spPr>
          <a:xfrm>
            <a:off x="3681373" y="1728706"/>
            <a:ext cx="1061468" cy="469083"/>
          </a:xfrm>
          <a:prstGeom prst="rect">
            <a:avLst/>
          </a:prstGeom>
          <a:noFill/>
          <a:ln w="19050" cmpd="sng">
            <a:solidFill>
              <a:srgbClr val="000000"/>
            </a:solidFill>
          </a:ln>
        </p:spPr>
        <p:txBody>
          <a:bodyPr wrap="square" lIns="91427" tIns="45714" rIns="91427" bIns="45714" rtlCol="0">
            <a:spAutoFit/>
          </a:bodyPr>
          <a:lstStyle/>
          <a:p>
            <a:pPr algn="ctr"/>
            <a:r>
              <a:rPr lang="en-US" sz="1200" b="1" dirty="0" smtClean="0"/>
              <a:t>CROSS/</a:t>
            </a:r>
            <a:br>
              <a:rPr lang="en-US" sz="1200" b="1" dirty="0" smtClean="0"/>
            </a:br>
            <a:r>
              <a:rPr lang="en-US" sz="1200" b="1" dirty="0" smtClean="0"/>
              <a:t>ATONEMENT</a:t>
            </a:r>
            <a:endParaRPr lang="en-US" sz="1200" b="1" dirty="0"/>
          </a:p>
        </p:txBody>
      </p:sp>
      <p:sp>
        <p:nvSpPr>
          <p:cNvPr id="13" name="TextBox 12"/>
          <p:cNvSpPr txBox="1">
            <a:spLocks/>
          </p:cNvSpPr>
          <p:nvPr/>
        </p:nvSpPr>
        <p:spPr>
          <a:xfrm>
            <a:off x="5039743" y="1727216"/>
            <a:ext cx="1068581" cy="282783"/>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CONFIRMATION</a:t>
            </a:r>
            <a:endParaRPr lang="en-US" sz="1000" b="1" dirty="0"/>
          </a:p>
        </p:txBody>
      </p:sp>
      <p:sp>
        <p:nvSpPr>
          <p:cNvPr id="14" name="TextBox 13"/>
          <p:cNvSpPr txBox="1">
            <a:spLocks/>
          </p:cNvSpPr>
          <p:nvPr/>
        </p:nvSpPr>
        <p:spPr>
          <a:xfrm>
            <a:off x="7947445" y="1728702"/>
            <a:ext cx="1100329" cy="261598"/>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a:t>
            </a:r>
            <a:endParaRPr lang="en-US" sz="1100" b="1" dirty="0"/>
          </a:p>
        </p:txBody>
      </p:sp>
      <p:sp>
        <p:nvSpPr>
          <p:cNvPr id="16" name="TextBox 15"/>
          <p:cNvSpPr txBox="1">
            <a:spLocks/>
          </p:cNvSpPr>
          <p:nvPr/>
        </p:nvSpPr>
        <p:spPr>
          <a:xfrm>
            <a:off x="105706" y="2289197"/>
            <a:ext cx="932664" cy="1216731"/>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Gen. 1:</a:t>
            </a:r>
            <a:r>
              <a:rPr lang="en-US" sz="1000" dirty="0" smtClean="0"/>
              <a:t>1; 7</a:t>
            </a:r>
            <a:r>
              <a:rPr lang="en-US" sz="1000" dirty="0"/>
              <a:t>-</a:t>
            </a:r>
            <a:r>
              <a:rPr lang="en-US" sz="1000" dirty="0" smtClean="0"/>
              <a:t>9; 14</a:t>
            </a:r>
            <a:r>
              <a:rPr lang="en-US" sz="1000" dirty="0"/>
              <a:t>:19</a:t>
            </a:r>
          </a:p>
          <a:p>
            <a:pPr>
              <a:lnSpc>
                <a:spcPct val="90000"/>
              </a:lnSpc>
            </a:pPr>
            <a:r>
              <a:rPr lang="en-US" sz="1000" dirty="0"/>
              <a:t>Ex. 7-</a:t>
            </a:r>
            <a:r>
              <a:rPr lang="en-US" sz="1000" dirty="0" smtClean="0"/>
              <a:t>11</a:t>
            </a:r>
            <a:endParaRPr lang="en-US" sz="1000" dirty="0"/>
          </a:p>
          <a:p>
            <a:pPr>
              <a:lnSpc>
                <a:spcPct val="90000"/>
              </a:lnSpc>
            </a:pPr>
            <a:r>
              <a:rPr lang="en-US" sz="1000" dirty="0"/>
              <a:t>Ps</a:t>
            </a:r>
            <a:r>
              <a:rPr lang="en-US" sz="1000" dirty="0" smtClean="0"/>
              <a:t>. 104; </a:t>
            </a:r>
            <a:r>
              <a:rPr lang="en-US" sz="1100" b="1" dirty="0" smtClean="0"/>
              <a:t>135</a:t>
            </a:r>
            <a:endParaRPr lang="en-US" sz="1000" dirty="0"/>
          </a:p>
          <a:p>
            <a:pPr>
              <a:lnSpc>
                <a:spcPct val="90000"/>
              </a:lnSpc>
            </a:pPr>
            <a:r>
              <a:rPr lang="en-US" sz="1000" dirty="0"/>
              <a:t>Is. </a:t>
            </a:r>
            <a:r>
              <a:rPr lang="en-US" sz="1000" dirty="0" smtClean="0"/>
              <a:t>40; 45:18</a:t>
            </a:r>
            <a:endParaRPr lang="en-US" sz="1000" dirty="0"/>
          </a:p>
          <a:p>
            <a:pPr>
              <a:lnSpc>
                <a:spcPct val="90000"/>
              </a:lnSpc>
            </a:pPr>
            <a:r>
              <a:rPr lang="en-US" sz="1000" dirty="0"/>
              <a:t>Jer. 31:35</a:t>
            </a:r>
          </a:p>
          <a:p>
            <a:pPr>
              <a:lnSpc>
                <a:spcPct val="90000"/>
              </a:lnSpc>
            </a:pPr>
            <a:r>
              <a:rPr lang="en-US" sz="1000" dirty="0"/>
              <a:t>Mk. 13:</a:t>
            </a:r>
            <a:r>
              <a:rPr lang="en-US" sz="1000" dirty="0" smtClean="0"/>
              <a:t>19</a:t>
            </a:r>
          </a:p>
          <a:p>
            <a:pPr>
              <a:lnSpc>
                <a:spcPct val="90000"/>
              </a:lnSpc>
            </a:pPr>
            <a:r>
              <a:rPr lang="en-US" sz="1000" dirty="0" smtClean="0"/>
              <a:t>Acts</a:t>
            </a:r>
            <a:r>
              <a:rPr lang="en-US" sz="800" dirty="0" smtClean="0"/>
              <a:t> 4:24; 17:24</a:t>
            </a:r>
          </a:p>
        </p:txBody>
      </p:sp>
      <p:sp>
        <p:nvSpPr>
          <p:cNvPr id="17" name="TextBox 16"/>
          <p:cNvSpPr txBox="1">
            <a:spLocks/>
          </p:cNvSpPr>
          <p:nvPr/>
        </p:nvSpPr>
        <p:spPr>
          <a:xfrm>
            <a:off x="37717" y="-50800"/>
            <a:ext cx="9504731" cy="307764"/>
          </a:xfrm>
          <a:prstGeom prst="rect">
            <a:avLst/>
          </a:prstGeom>
          <a:noFill/>
          <a:ln w="12700" cmpd="sng">
            <a:noFill/>
          </a:ln>
        </p:spPr>
        <p:txBody>
          <a:bodyPr wrap="square" lIns="91427" tIns="45714" rIns="91427" bIns="45714" rtlCol="0">
            <a:spAutoFit/>
          </a:bodyPr>
          <a:lstStyle/>
          <a:p>
            <a:pPr algn="ctr"/>
            <a:r>
              <a:rPr lang="en-US" sz="1400" b="1" dirty="0" smtClean="0"/>
              <a:t>A WHOLISTIC BIBLICAL THEOLOGY: </a:t>
            </a:r>
            <a:r>
              <a:rPr lang="en-US" sz="1400" b="1" dirty="0"/>
              <a:t>THE </a:t>
            </a:r>
            <a:r>
              <a:rPr lang="en-US" sz="1400" b="1" dirty="0" smtClean="0"/>
              <a:t>WITNESS OF THE “GOSPEL” FROM </a:t>
            </a:r>
            <a:r>
              <a:rPr lang="en-US" sz="1400" b="1" dirty="0"/>
              <a:t>GENESIS TO REVELATION</a:t>
            </a:r>
          </a:p>
        </p:txBody>
      </p:sp>
      <p:sp>
        <p:nvSpPr>
          <p:cNvPr id="18" name="TextBox 17"/>
          <p:cNvSpPr txBox="1">
            <a:spLocks/>
          </p:cNvSpPr>
          <p:nvPr/>
        </p:nvSpPr>
        <p:spPr>
          <a:xfrm>
            <a:off x="3724301" y="2448478"/>
            <a:ext cx="1006923" cy="2347453"/>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90000"/>
              </a:lnSpc>
            </a:pPr>
            <a:r>
              <a:rPr lang="en-US" sz="1000" dirty="0"/>
              <a:t>Gen. 22</a:t>
            </a:r>
          </a:p>
          <a:p>
            <a:pPr>
              <a:lnSpc>
                <a:spcPct val="90000"/>
              </a:lnSpc>
            </a:pPr>
            <a:r>
              <a:rPr lang="en-US" sz="1000" dirty="0"/>
              <a:t>Ex. 12</a:t>
            </a:r>
          </a:p>
          <a:p>
            <a:pPr>
              <a:lnSpc>
                <a:spcPct val="90000"/>
              </a:lnSpc>
            </a:pPr>
            <a:r>
              <a:rPr lang="en-US" sz="1000" dirty="0"/>
              <a:t>Lev. 17:</a:t>
            </a:r>
            <a:r>
              <a:rPr lang="en-US" sz="1000" dirty="0" smtClean="0"/>
              <a:t>11</a:t>
            </a:r>
          </a:p>
          <a:p>
            <a:pPr>
              <a:lnSpc>
                <a:spcPct val="90000"/>
              </a:lnSpc>
            </a:pPr>
            <a:r>
              <a:rPr lang="en-US" sz="1000" dirty="0" smtClean="0"/>
              <a:t>Num. 35:33</a:t>
            </a:r>
            <a:endParaRPr lang="en-US" sz="1000" dirty="0"/>
          </a:p>
          <a:p>
            <a:pPr>
              <a:lnSpc>
                <a:spcPct val="90000"/>
              </a:lnSpc>
            </a:pPr>
            <a:r>
              <a:rPr lang="en-US" sz="1000" b="1" dirty="0"/>
              <a:t>Deut. 18:18-</a:t>
            </a:r>
            <a:r>
              <a:rPr lang="en-US" sz="1000" b="1" dirty="0" smtClean="0"/>
              <a:t>19</a:t>
            </a:r>
          </a:p>
          <a:p>
            <a:pPr>
              <a:lnSpc>
                <a:spcPct val="90000"/>
              </a:lnSpc>
            </a:pPr>
            <a:r>
              <a:rPr lang="en-US" sz="1000" b="1" dirty="0" smtClean="0"/>
              <a:t>Deut. 32:43</a:t>
            </a:r>
            <a:endParaRPr lang="en-US" sz="1000" b="1" dirty="0"/>
          </a:p>
          <a:p>
            <a:pPr>
              <a:lnSpc>
                <a:spcPct val="90000"/>
              </a:lnSpc>
            </a:pPr>
            <a:r>
              <a:rPr lang="en-US" sz="1000" dirty="0"/>
              <a:t>Ps. 22</a:t>
            </a:r>
          </a:p>
          <a:p>
            <a:pPr>
              <a:lnSpc>
                <a:spcPct val="90000"/>
              </a:lnSpc>
            </a:pPr>
            <a:r>
              <a:rPr lang="en-US" sz="1000" dirty="0"/>
              <a:t>Is. 53</a:t>
            </a:r>
          </a:p>
          <a:p>
            <a:pPr>
              <a:lnSpc>
                <a:spcPct val="90000"/>
              </a:lnSpc>
            </a:pPr>
            <a:r>
              <a:rPr lang="en-US" sz="1000" dirty="0"/>
              <a:t>Lk. 24</a:t>
            </a:r>
            <a:r>
              <a:rPr lang="en-US" sz="1000" dirty="0" smtClean="0"/>
              <a:t>:</a:t>
            </a:r>
            <a:r>
              <a:rPr lang="en-US" sz="1000" dirty="0"/>
              <a:t>2</a:t>
            </a:r>
            <a:r>
              <a:rPr lang="en-US" sz="1000" dirty="0" smtClean="0"/>
              <a:t>6; 44-</a:t>
            </a:r>
            <a:r>
              <a:rPr lang="en-US" sz="1000" dirty="0"/>
              <a:t>48</a:t>
            </a:r>
          </a:p>
          <a:p>
            <a:pPr>
              <a:lnSpc>
                <a:spcPct val="90000"/>
              </a:lnSpc>
            </a:pPr>
            <a:r>
              <a:rPr lang="en-US" sz="1000" dirty="0"/>
              <a:t>Jn. 1:29; 36</a:t>
            </a:r>
          </a:p>
          <a:p>
            <a:pPr>
              <a:lnSpc>
                <a:spcPct val="90000"/>
              </a:lnSpc>
            </a:pPr>
            <a:r>
              <a:rPr lang="en-US" sz="1000" dirty="0"/>
              <a:t>Jn. 3:14-18</a:t>
            </a:r>
          </a:p>
          <a:p>
            <a:pPr>
              <a:lnSpc>
                <a:spcPct val="90000"/>
              </a:lnSpc>
            </a:pPr>
            <a:r>
              <a:rPr lang="en-US" sz="1000" dirty="0"/>
              <a:t>Acts </a:t>
            </a:r>
            <a:r>
              <a:rPr lang="en-US" sz="1000" dirty="0" smtClean="0"/>
              <a:t>2; 3; 10; 15; 17;</a:t>
            </a:r>
          </a:p>
          <a:p>
            <a:pPr>
              <a:lnSpc>
                <a:spcPct val="90000"/>
              </a:lnSpc>
            </a:pPr>
            <a:r>
              <a:rPr lang="en-US" sz="1000" dirty="0" smtClean="0"/>
              <a:t>Rom. 15:8</a:t>
            </a:r>
            <a:endParaRPr lang="en-US" sz="1000" dirty="0"/>
          </a:p>
          <a:p>
            <a:pPr>
              <a:lnSpc>
                <a:spcPct val="90000"/>
              </a:lnSpc>
            </a:pPr>
            <a:r>
              <a:rPr lang="en-US" sz="1000" dirty="0"/>
              <a:t>1 Cor. 15:</a:t>
            </a:r>
            <a:r>
              <a:rPr lang="en-US" sz="1000" dirty="0" smtClean="0"/>
              <a:t>3</a:t>
            </a:r>
          </a:p>
          <a:p>
            <a:pPr>
              <a:lnSpc>
                <a:spcPct val="90000"/>
              </a:lnSpc>
            </a:pPr>
            <a:r>
              <a:rPr lang="en-US" sz="1000" dirty="0" smtClean="0"/>
              <a:t>Hb. 8-9</a:t>
            </a:r>
            <a:endParaRPr lang="en-US" sz="1000" dirty="0"/>
          </a:p>
        </p:txBody>
      </p:sp>
      <p:sp>
        <p:nvSpPr>
          <p:cNvPr id="25" name="TextBox 24"/>
          <p:cNvSpPr txBox="1">
            <a:spLocks/>
          </p:cNvSpPr>
          <p:nvPr/>
        </p:nvSpPr>
        <p:spPr>
          <a:xfrm>
            <a:off x="1544527" y="1979255"/>
            <a:ext cx="1047371" cy="925882"/>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90000"/>
              </a:lnSpc>
            </a:pPr>
            <a:r>
              <a:rPr lang="en-US" sz="1000" dirty="0"/>
              <a:t>Gen. 3:</a:t>
            </a:r>
            <a:r>
              <a:rPr lang="en-US" sz="1000" dirty="0" smtClean="0"/>
              <a:t>15; 6:18</a:t>
            </a:r>
            <a:endParaRPr lang="en-US" sz="1000" dirty="0"/>
          </a:p>
          <a:p>
            <a:pPr>
              <a:lnSpc>
                <a:spcPct val="90000"/>
              </a:lnSpc>
            </a:pPr>
            <a:r>
              <a:rPr lang="en-US" sz="1000" dirty="0"/>
              <a:t>Gen.</a:t>
            </a:r>
            <a:r>
              <a:rPr lang="en-US" sz="1000" dirty="0" smtClean="0"/>
              <a:t>12-22</a:t>
            </a:r>
            <a:endParaRPr lang="en-US" sz="1000" dirty="0"/>
          </a:p>
          <a:p>
            <a:pPr>
              <a:lnSpc>
                <a:spcPct val="90000"/>
              </a:lnSpc>
            </a:pPr>
            <a:r>
              <a:rPr lang="en-US" sz="1000" dirty="0"/>
              <a:t>Ex. 20</a:t>
            </a:r>
            <a:r>
              <a:rPr lang="en-US" sz="1000" dirty="0" smtClean="0"/>
              <a:t>-</a:t>
            </a:r>
            <a:r>
              <a:rPr lang="en-US" sz="1000" b="1" dirty="0" smtClean="0"/>
              <a:t>24</a:t>
            </a:r>
          </a:p>
          <a:p>
            <a:pPr>
              <a:lnSpc>
                <a:spcPct val="90000"/>
              </a:lnSpc>
            </a:pPr>
            <a:r>
              <a:rPr lang="en-US" sz="1000" dirty="0" smtClean="0"/>
              <a:t>2 </a:t>
            </a:r>
            <a:r>
              <a:rPr lang="en-US" sz="1000" dirty="0"/>
              <a:t>Sam. </a:t>
            </a:r>
            <a:r>
              <a:rPr lang="en-US" sz="1000" dirty="0" smtClean="0"/>
              <a:t>7;</a:t>
            </a:r>
          </a:p>
          <a:p>
            <a:pPr>
              <a:lnSpc>
                <a:spcPct val="90000"/>
              </a:lnSpc>
            </a:pPr>
            <a:r>
              <a:rPr lang="en-US" sz="1000" dirty="0" smtClean="0"/>
              <a:t>1 Chron. 18</a:t>
            </a:r>
          </a:p>
          <a:p>
            <a:pPr>
              <a:lnSpc>
                <a:spcPct val="90000"/>
              </a:lnSpc>
            </a:pPr>
            <a:r>
              <a:rPr lang="en-US" sz="1000" b="1" dirty="0" smtClean="0"/>
              <a:t>Jer. 31:31</a:t>
            </a:r>
            <a:endParaRPr lang="en-US" sz="1000" b="1" dirty="0"/>
          </a:p>
        </p:txBody>
      </p:sp>
      <p:sp>
        <p:nvSpPr>
          <p:cNvPr id="27" name="TextBox 26"/>
          <p:cNvSpPr txBox="1">
            <a:spLocks/>
          </p:cNvSpPr>
          <p:nvPr/>
        </p:nvSpPr>
        <p:spPr>
          <a:xfrm>
            <a:off x="7974665" y="1995756"/>
            <a:ext cx="104431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EARTH</a:t>
            </a:r>
            <a:endParaRPr lang="en-US" sz="1000" dirty="0"/>
          </a:p>
        </p:txBody>
      </p:sp>
      <p:cxnSp>
        <p:nvCxnSpPr>
          <p:cNvPr id="29" name="Straight Connector 28"/>
          <p:cNvCxnSpPr>
            <a:cxnSpLocks noChangeAspect="1"/>
          </p:cNvCxnSpPr>
          <p:nvPr/>
        </p:nvCxnSpPr>
        <p:spPr>
          <a:xfrm>
            <a:off x="4256684" y="649814"/>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cxnSpLocks noChangeAspect="1"/>
          </p:cNvCxnSpPr>
          <p:nvPr/>
        </p:nvCxnSpPr>
        <p:spPr>
          <a:xfrm>
            <a:off x="3940749" y="924127"/>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8" name="Oval 37"/>
          <p:cNvSpPr>
            <a:spLocks/>
          </p:cNvSpPr>
          <p:nvPr/>
        </p:nvSpPr>
        <p:spPr>
          <a:xfrm>
            <a:off x="2651035" y="1383503"/>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39" name="TextBox 38"/>
          <p:cNvSpPr txBox="1">
            <a:spLocks/>
          </p:cNvSpPr>
          <p:nvPr/>
        </p:nvSpPr>
        <p:spPr>
          <a:xfrm>
            <a:off x="2655208" y="1340145"/>
            <a:ext cx="325704" cy="369320"/>
          </a:xfrm>
          <a:prstGeom prst="rect">
            <a:avLst/>
          </a:prstGeom>
          <a:noFill/>
          <a:ln>
            <a:noFill/>
          </a:ln>
        </p:spPr>
        <p:txBody>
          <a:bodyPr wrap="none" lIns="91427" tIns="45714" rIns="91427" bIns="45714" rtlCol="0">
            <a:spAutoFit/>
          </a:bodyPr>
          <a:lstStyle/>
          <a:p>
            <a:r>
              <a:rPr lang="en-US" b="1" dirty="0" smtClean="0"/>
              <a:t>A</a:t>
            </a:r>
            <a:endParaRPr lang="en-US" b="1" dirty="0"/>
          </a:p>
        </p:txBody>
      </p:sp>
      <p:sp>
        <p:nvSpPr>
          <p:cNvPr id="40" name="Oval 39"/>
          <p:cNvSpPr>
            <a:spLocks/>
          </p:cNvSpPr>
          <p:nvPr/>
        </p:nvSpPr>
        <p:spPr>
          <a:xfrm>
            <a:off x="3004013" y="1380177"/>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1" name="Oval 40"/>
          <p:cNvSpPr>
            <a:spLocks/>
          </p:cNvSpPr>
          <p:nvPr/>
        </p:nvSpPr>
        <p:spPr>
          <a:xfrm>
            <a:off x="3344561" y="1383604"/>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2" name="Oval 41"/>
          <p:cNvSpPr>
            <a:spLocks/>
          </p:cNvSpPr>
          <p:nvPr/>
        </p:nvSpPr>
        <p:spPr>
          <a:xfrm>
            <a:off x="4732114" y="1383503"/>
            <a:ext cx="316839" cy="301751"/>
          </a:xfrm>
          <a:prstGeom prst="ellipse">
            <a:avLst/>
          </a:prstGeom>
          <a:solidFill>
            <a:schemeClr val="bg1"/>
          </a:solidFill>
          <a:ln w="28575"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44" name="TextBox 43"/>
          <p:cNvSpPr txBox="1">
            <a:spLocks/>
          </p:cNvSpPr>
          <p:nvPr/>
        </p:nvSpPr>
        <p:spPr>
          <a:xfrm>
            <a:off x="2967877" y="1338392"/>
            <a:ext cx="386393" cy="369320"/>
          </a:xfrm>
          <a:prstGeom prst="rect">
            <a:avLst/>
          </a:prstGeom>
          <a:noFill/>
        </p:spPr>
        <p:txBody>
          <a:bodyPr wrap="none" lIns="91427" tIns="45714" rIns="91427" bIns="45714" rtlCol="0">
            <a:spAutoFit/>
          </a:bodyPr>
          <a:lstStyle/>
          <a:p>
            <a:r>
              <a:rPr lang="en-US" b="1" dirty="0" smtClean="0"/>
              <a:t>M</a:t>
            </a:r>
            <a:endParaRPr lang="en-US" b="1" dirty="0"/>
          </a:p>
        </p:txBody>
      </p:sp>
      <p:sp>
        <p:nvSpPr>
          <p:cNvPr id="45" name="TextBox 44"/>
          <p:cNvSpPr txBox="1">
            <a:spLocks/>
          </p:cNvSpPr>
          <p:nvPr/>
        </p:nvSpPr>
        <p:spPr>
          <a:xfrm>
            <a:off x="3342870" y="1338392"/>
            <a:ext cx="330150" cy="369320"/>
          </a:xfrm>
          <a:prstGeom prst="rect">
            <a:avLst/>
          </a:prstGeom>
          <a:noFill/>
        </p:spPr>
        <p:txBody>
          <a:bodyPr wrap="none" lIns="91427" tIns="45714" rIns="91427" bIns="45714" rtlCol="0">
            <a:spAutoFit/>
          </a:bodyPr>
          <a:lstStyle/>
          <a:p>
            <a:r>
              <a:rPr lang="en-US" b="1" dirty="0"/>
              <a:t>D</a:t>
            </a:r>
          </a:p>
        </p:txBody>
      </p:sp>
      <p:sp>
        <p:nvSpPr>
          <p:cNvPr id="46" name="TextBox 45"/>
          <p:cNvSpPr txBox="1">
            <a:spLocks/>
          </p:cNvSpPr>
          <p:nvPr/>
        </p:nvSpPr>
        <p:spPr>
          <a:xfrm>
            <a:off x="4732110" y="1334400"/>
            <a:ext cx="336687" cy="369320"/>
          </a:xfrm>
          <a:prstGeom prst="rect">
            <a:avLst/>
          </a:prstGeom>
          <a:noFill/>
          <a:ln w="28575" cmpd="sng">
            <a:noFill/>
          </a:ln>
        </p:spPr>
        <p:txBody>
          <a:bodyPr wrap="none" lIns="91427" tIns="45714" rIns="91427" bIns="45714" rtlCol="0">
            <a:spAutoFit/>
          </a:bodyPr>
          <a:lstStyle/>
          <a:p>
            <a:r>
              <a:rPr lang="en-US" b="1" dirty="0" smtClean="0"/>
              <a:t>N</a:t>
            </a:r>
            <a:endParaRPr lang="en-US" b="1" dirty="0"/>
          </a:p>
        </p:txBody>
      </p:sp>
      <p:sp>
        <p:nvSpPr>
          <p:cNvPr id="47" name="TextBox 46"/>
          <p:cNvSpPr txBox="1">
            <a:spLocks/>
          </p:cNvSpPr>
          <p:nvPr/>
        </p:nvSpPr>
        <p:spPr>
          <a:xfrm>
            <a:off x="1544527" y="3126916"/>
            <a:ext cx="1047371" cy="1166305"/>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Dt</a:t>
            </a:r>
            <a:r>
              <a:rPr lang="en-US" sz="1000" dirty="0" smtClean="0"/>
              <a:t>. 4-6; 30; 32:43</a:t>
            </a:r>
            <a:endParaRPr lang="en-US" sz="1000" dirty="0"/>
          </a:p>
          <a:p>
            <a:pPr>
              <a:lnSpc>
                <a:spcPct val="90000"/>
              </a:lnSpc>
            </a:pPr>
            <a:r>
              <a:rPr lang="en-US" sz="1000" dirty="0"/>
              <a:t>Is. 42:</a:t>
            </a:r>
            <a:r>
              <a:rPr lang="en-US" sz="1000" dirty="0" smtClean="0"/>
              <a:t>9; 43</a:t>
            </a:r>
            <a:r>
              <a:rPr lang="en-US" sz="1000" dirty="0"/>
              <a:t>:</a:t>
            </a:r>
            <a:r>
              <a:rPr lang="en-US" sz="1000" dirty="0" smtClean="0"/>
              <a:t>1; 44</a:t>
            </a:r>
            <a:r>
              <a:rPr lang="en-US" sz="1000" dirty="0"/>
              <a:t>:</a:t>
            </a:r>
            <a:r>
              <a:rPr lang="en-US" sz="1000" dirty="0" smtClean="0"/>
              <a:t>21; 54:5</a:t>
            </a:r>
            <a:endParaRPr lang="en-US" sz="1000" dirty="0"/>
          </a:p>
          <a:p>
            <a:pPr>
              <a:lnSpc>
                <a:spcPct val="90000"/>
              </a:lnSpc>
            </a:pPr>
            <a:r>
              <a:rPr lang="en-US" sz="1000" b="1" dirty="0"/>
              <a:t>Is. 60; 62:7</a:t>
            </a:r>
          </a:p>
          <a:p>
            <a:pPr>
              <a:lnSpc>
                <a:spcPct val="90000"/>
              </a:lnSpc>
            </a:pPr>
            <a:r>
              <a:rPr lang="en-US" sz="1000" dirty="0"/>
              <a:t>Jer. 31:</a:t>
            </a:r>
            <a:r>
              <a:rPr lang="en-US" sz="1000" dirty="0" smtClean="0"/>
              <a:t>36; 33:20</a:t>
            </a:r>
            <a:endParaRPr lang="en-US" sz="1000" dirty="0"/>
          </a:p>
          <a:p>
            <a:pPr>
              <a:lnSpc>
                <a:spcPct val="90000"/>
              </a:lnSpc>
            </a:pPr>
            <a:r>
              <a:rPr lang="en-US" sz="1000" dirty="0"/>
              <a:t>Ez. 36-</a:t>
            </a:r>
            <a:r>
              <a:rPr lang="en-US" sz="1000" dirty="0" smtClean="0"/>
              <a:t>37</a:t>
            </a:r>
          </a:p>
          <a:p>
            <a:pPr>
              <a:lnSpc>
                <a:spcPct val="90000"/>
              </a:lnSpc>
            </a:pPr>
            <a:r>
              <a:rPr lang="en-US" sz="1000" dirty="0" smtClean="0"/>
              <a:t>Zech. 14:9-21</a:t>
            </a:r>
          </a:p>
        </p:txBody>
      </p:sp>
      <p:sp>
        <p:nvSpPr>
          <p:cNvPr id="49" name="TextBox 48"/>
          <p:cNvSpPr txBox="1">
            <a:spLocks/>
          </p:cNvSpPr>
          <p:nvPr/>
        </p:nvSpPr>
        <p:spPr>
          <a:xfrm>
            <a:off x="1544527" y="2908281"/>
            <a:ext cx="1047371" cy="233385"/>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000" dirty="0"/>
              <a:t>ISRAEL</a:t>
            </a:r>
          </a:p>
        </p:txBody>
      </p:sp>
      <p:sp>
        <p:nvSpPr>
          <p:cNvPr id="51" name="TextBox 50"/>
          <p:cNvSpPr txBox="1">
            <a:spLocks/>
          </p:cNvSpPr>
          <p:nvPr/>
        </p:nvSpPr>
        <p:spPr>
          <a:xfrm>
            <a:off x="1544527" y="4290762"/>
            <a:ext cx="1047371" cy="220561"/>
          </a:xfrm>
          <a:prstGeom prst="rect">
            <a:avLst/>
          </a:prstGeom>
          <a:noFill/>
          <a:ln w="19050" cmpd="sng">
            <a:solidFill>
              <a:schemeClr val="tx1"/>
            </a:solidFill>
          </a:ln>
        </p:spPr>
        <p:txBody>
          <a:bodyPr wrap="square" lIns="91427" tIns="45714" rIns="91427" bIns="45714" rtlCol="0">
            <a:spAutoFit/>
          </a:bodyPr>
          <a:lstStyle/>
          <a:p>
            <a:pPr algn="ctr">
              <a:lnSpc>
                <a:spcPct val="80000"/>
              </a:lnSpc>
            </a:pPr>
            <a:r>
              <a:rPr lang="en-US" sz="1000" dirty="0" smtClean="0"/>
              <a:t>PRIORITY</a:t>
            </a:r>
            <a:endParaRPr lang="en-US" sz="1000" dirty="0"/>
          </a:p>
        </p:txBody>
      </p:sp>
      <p:sp>
        <p:nvSpPr>
          <p:cNvPr id="52" name="TextBox 51"/>
          <p:cNvSpPr txBox="1">
            <a:spLocks/>
          </p:cNvSpPr>
          <p:nvPr/>
        </p:nvSpPr>
        <p:spPr>
          <a:xfrm>
            <a:off x="1544527" y="4512232"/>
            <a:ext cx="1047371" cy="1046105"/>
          </a:xfrm>
          <a:prstGeom prst="rect">
            <a:avLst/>
          </a:prstGeom>
          <a:solidFill>
            <a:schemeClr val="bg1"/>
          </a:solidFill>
          <a:ln w="19050" cmpd="sng">
            <a:solidFill>
              <a:schemeClr val="tx1"/>
            </a:solidFill>
          </a:ln>
        </p:spPr>
        <p:txBody>
          <a:bodyPr wrap="square" lIns="91427" tIns="45714" rIns="91427" bIns="45714" rtlCol="0">
            <a:spAutoFit/>
          </a:bodyPr>
          <a:lstStyle/>
          <a:p>
            <a:pPr>
              <a:lnSpc>
                <a:spcPct val="90000"/>
              </a:lnSpc>
            </a:pPr>
            <a:r>
              <a:rPr lang="en-US" sz="900" dirty="0" smtClean="0"/>
              <a:t>Mt. 1:1</a:t>
            </a:r>
          </a:p>
          <a:p>
            <a:pPr>
              <a:lnSpc>
                <a:spcPct val="90000"/>
              </a:lnSpc>
            </a:pPr>
            <a:r>
              <a:rPr lang="en-US" sz="900" dirty="0" smtClean="0"/>
              <a:t>Jn</a:t>
            </a:r>
            <a:r>
              <a:rPr lang="en-US" sz="900" dirty="0"/>
              <a:t>. 1:31; 4:22</a:t>
            </a:r>
            <a:br>
              <a:rPr lang="en-US" sz="900" dirty="0"/>
            </a:br>
            <a:r>
              <a:rPr lang="en-US" sz="900" dirty="0"/>
              <a:t>Ac. 2:</a:t>
            </a:r>
            <a:r>
              <a:rPr lang="en-US" sz="900" dirty="0" smtClean="0"/>
              <a:t>36,39</a:t>
            </a:r>
            <a:r>
              <a:rPr lang="en-US" sz="900" dirty="0"/>
              <a:t>; 3:</a:t>
            </a:r>
            <a:r>
              <a:rPr lang="en-US" sz="900" dirty="0" smtClean="0"/>
              <a:t>26; 5</a:t>
            </a:r>
            <a:r>
              <a:rPr lang="en-US" sz="900" dirty="0"/>
              <a:t>:30; </a:t>
            </a:r>
            <a:r>
              <a:rPr lang="en-US" sz="900" b="1" dirty="0"/>
              <a:t>11:</a:t>
            </a:r>
            <a:r>
              <a:rPr lang="en-US" sz="900" b="1" dirty="0" smtClean="0"/>
              <a:t>15; 24:14; 26:6-7,23</a:t>
            </a:r>
            <a:endParaRPr lang="en-US" sz="900" b="1" dirty="0"/>
          </a:p>
          <a:p>
            <a:pPr>
              <a:lnSpc>
                <a:spcPct val="90000"/>
              </a:lnSpc>
            </a:pPr>
            <a:r>
              <a:rPr lang="en-US" sz="900" dirty="0"/>
              <a:t>Rom. 1:</a:t>
            </a:r>
            <a:r>
              <a:rPr lang="en-US" sz="900" dirty="0" smtClean="0"/>
              <a:t>16</a:t>
            </a:r>
            <a:r>
              <a:rPr lang="en-US" sz="900" dirty="0"/>
              <a:t>;</a:t>
            </a:r>
            <a:r>
              <a:rPr lang="en-US" sz="900" dirty="0" smtClean="0"/>
              <a:t> </a:t>
            </a:r>
            <a:r>
              <a:rPr lang="en-US" sz="900" dirty="0"/>
              <a:t>2:</a:t>
            </a:r>
            <a:r>
              <a:rPr lang="en-US" sz="900" dirty="0" smtClean="0"/>
              <a:t>9;</a:t>
            </a:r>
            <a:r>
              <a:rPr lang="en-US" sz="900" dirty="0"/>
              <a:t/>
            </a:r>
            <a:br>
              <a:rPr lang="en-US" sz="900" dirty="0"/>
            </a:br>
            <a:r>
              <a:rPr lang="en-US" sz="900" dirty="0" smtClean="0"/>
              <a:t>9</a:t>
            </a:r>
            <a:r>
              <a:rPr lang="en-US" sz="900" dirty="0"/>
              <a:t>:1-</a:t>
            </a:r>
            <a:r>
              <a:rPr lang="en-US" sz="900" dirty="0" smtClean="0"/>
              <a:t>3; 11:28; </a:t>
            </a:r>
            <a:r>
              <a:rPr lang="en-US" sz="900" b="1" dirty="0" smtClean="0"/>
              <a:t>15:4-8</a:t>
            </a:r>
            <a:r>
              <a:rPr lang="en-US" sz="900" dirty="0" smtClean="0"/>
              <a:t>; 16:25-27</a:t>
            </a:r>
            <a:endParaRPr lang="en-US" sz="900" dirty="0"/>
          </a:p>
        </p:txBody>
      </p:sp>
      <p:sp>
        <p:nvSpPr>
          <p:cNvPr id="56" name="TextBox 55"/>
          <p:cNvSpPr txBox="1">
            <a:spLocks/>
          </p:cNvSpPr>
          <p:nvPr/>
        </p:nvSpPr>
        <p:spPr>
          <a:xfrm>
            <a:off x="3724306" y="4808196"/>
            <a:ext cx="1006923"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PRAXIS</a:t>
            </a:r>
          </a:p>
        </p:txBody>
      </p:sp>
      <p:sp>
        <p:nvSpPr>
          <p:cNvPr id="57" name="TextBox 56"/>
          <p:cNvSpPr txBox="1">
            <a:spLocks/>
          </p:cNvSpPr>
          <p:nvPr/>
        </p:nvSpPr>
        <p:spPr>
          <a:xfrm>
            <a:off x="3723102" y="2203201"/>
            <a:ext cx="100692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a:t>NATURE</a:t>
            </a:r>
          </a:p>
        </p:txBody>
      </p:sp>
      <p:sp>
        <p:nvSpPr>
          <p:cNvPr id="58" name="TextBox 57"/>
          <p:cNvSpPr txBox="1">
            <a:spLocks/>
          </p:cNvSpPr>
          <p:nvPr/>
        </p:nvSpPr>
        <p:spPr>
          <a:xfrm>
            <a:off x="3727794" y="5066448"/>
            <a:ext cx="1005840" cy="1756879"/>
          </a:xfrm>
          <a:prstGeom prst="rect">
            <a:avLst/>
          </a:prstGeom>
          <a:solidFill>
            <a:schemeClr val="bg1"/>
          </a:solidFill>
          <a:ln w="19050" cmpd="sng">
            <a:solidFill>
              <a:schemeClr val="tx1"/>
            </a:solidFill>
          </a:ln>
        </p:spPr>
        <p:txBody>
          <a:bodyPr wrap="square" lIns="91427" tIns="45714" rIns="91427" bIns="45714" rtlCol="0">
            <a:spAutoFit/>
          </a:bodyPr>
          <a:lstStyle/>
          <a:p>
            <a:pPr>
              <a:lnSpc>
                <a:spcPct val="90000"/>
              </a:lnSpc>
            </a:pPr>
            <a:r>
              <a:rPr lang="en-US" sz="1000" dirty="0"/>
              <a:t>Mt. 16:21-27</a:t>
            </a:r>
          </a:p>
          <a:p>
            <a:pPr>
              <a:lnSpc>
                <a:spcPct val="90000"/>
              </a:lnSpc>
            </a:pPr>
            <a:r>
              <a:rPr lang="en-US" sz="1000" dirty="0"/>
              <a:t>Mk. 8:31-37</a:t>
            </a:r>
          </a:p>
          <a:p>
            <a:pPr>
              <a:lnSpc>
                <a:spcPct val="90000"/>
              </a:lnSpc>
            </a:pPr>
            <a:r>
              <a:rPr lang="en-US" sz="1000" dirty="0"/>
              <a:t>Lk. 9:22-27</a:t>
            </a:r>
          </a:p>
          <a:p>
            <a:pPr>
              <a:lnSpc>
                <a:spcPct val="90000"/>
              </a:lnSpc>
            </a:pPr>
            <a:r>
              <a:rPr lang="en-US" sz="1000" dirty="0"/>
              <a:t>Lk. 14:25-33</a:t>
            </a:r>
          </a:p>
          <a:p>
            <a:pPr>
              <a:lnSpc>
                <a:spcPct val="90000"/>
              </a:lnSpc>
            </a:pPr>
            <a:r>
              <a:rPr lang="en-US" sz="1000" dirty="0"/>
              <a:t>Jn. </a:t>
            </a:r>
            <a:r>
              <a:rPr lang="en-US" sz="1000" dirty="0" smtClean="0"/>
              <a:t>3:19-21; 12</a:t>
            </a:r>
            <a:r>
              <a:rPr lang="en-US" sz="1000" dirty="0"/>
              <a:t>:24</a:t>
            </a:r>
          </a:p>
          <a:p>
            <a:pPr>
              <a:lnSpc>
                <a:spcPct val="90000"/>
              </a:lnSpc>
            </a:pPr>
            <a:r>
              <a:rPr lang="en-US" sz="1000" dirty="0"/>
              <a:t>Acts 14:22</a:t>
            </a:r>
          </a:p>
          <a:p>
            <a:pPr>
              <a:lnSpc>
                <a:spcPct val="90000"/>
              </a:lnSpc>
            </a:pPr>
            <a:r>
              <a:rPr lang="en-US" sz="1000" dirty="0"/>
              <a:t>Rom. 8:17-18</a:t>
            </a:r>
          </a:p>
          <a:p>
            <a:pPr>
              <a:lnSpc>
                <a:spcPct val="90000"/>
              </a:lnSpc>
            </a:pPr>
            <a:r>
              <a:rPr lang="en-US" sz="1000" dirty="0"/>
              <a:t>Phil. 3:7-11</a:t>
            </a:r>
          </a:p>
          <a:p>
            <a:pPr>
              <a:lnSpc>
                <a:spcPct val="90000"/>
              </a:lnSpc>
            </a:pPr>
            <a:r>
              <a:rPr lang="en-US" sz="1000" dirty="0"/>
              <a:t>1 Pt. 2:21</a:t>
            </a:r>
          </a:p>
          <a:p>
            <a:pPr>
              <a:lnSpc>
                <a:spcPct val="90000"/>
              </a:lnSpc>
            </a:pPr>
            <a:r>
              <a:rPr lang="en-US" sz="1000" dirty="0"/>
              <a:t>2 Cor. 4:10</a:t>
            </a:r>
          </a:p>
          <a:p>
            <a:pPr>
              <a:lnSpc>
                <a:spcPct val="90000"/>
              </a:lnSpc>
            </a:pPr>
            <a:r>
              <a:rPr lang="en-US" sz="1000" dirty="0"/>
              <a:t>Gal. 6:14</a:t>
            </a:r>
          </a:p>
        </p:txBody>
      </p:sp>
      <p:sp>
        <p:nvSpPr>
          <p:cNvPr id="65" name="TextBox 64"/>
          <p:cNvSpPr txBox="1">
            <a:spLocks/>
          </p:cNvSpPr>
          <p:nvPr/>
        </p:nvSpPr>
        <p:spPr>
          <a:xfrm>
            <a:off x="105709" y="3486065"/>
            <a:ext cx="932664"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MAN</a:t>
            </a:r>
          </a:p>
        </p:txBody>
      </p:sp>
      <p:sp>
        <p:nvSpPr>
          <p:cNvPr id="66" name="TextBox 65"/>
          <p:cNvSpPr txBox="1">
            <a:spLocks/>
          </p:cNvSpPr>
          <p:nvPr/>
        </p:nvSpPr>
        <p:spPr>
          <a:xfrm>
            <a:off x="105706" y="2042969"/>
            <a:ext cx="932664" cy="252678"/>
          </a:xfrm>
          <a:prstGeom prst="rect">
            <a:avLst/>
          </a:prstGeom>
          <a:noFill/>
          <a:ln w="19050" cmpd="sng">
            <a:solidFill>
              <a:schemeClr val="tx1"/>
            </a:solidFill>
          </a:ln>
        </p:spPr>
        <p:txBody>
          <a:bodyPr wrap="square" lIns="91427" tIns="45714" rIns="91427" bIns="45714" rtlCol="0">
            <a:spAutoFit/>
          </a:bodyPr>
          <a:lstStyle/>
          <a:p>
            <a:pPr algn="ctr"/>
            <a:r>
              <a:rPr lang="en-US" sz="1000" dirty="0"/>
              <a:t>EARTH</a:t>
            </a:r>
          </a:p>
        </p:txBody>
      </p:sp>
      <p:sp>
        <p:nvSpPr>
          <p:cNvPr id="67" name="TextBox 66"/>
          <p:cNvSpPr txBox="1">
            <a:spLocks/>
          </p:cNvSpPr>
          <p:nvPr/>
        </p:nvSpPr>
        <p:spPr>
          <a:xfrm>
            <a:off x="105706" y="3738747"/>
            <a:ext cx="932664" cy="1169539"/>
          </a:xfrm>
          <a:prstGeom prst="rect">
            <a:avLst/>
          </a:prstGeom>
          <a:noFill/>
          <a:ln w="19050" cmpd="sng">
            <a:solidFill>
              <a:schemeClr val="tx1"/>
            </a:solidFill>
          </a:ln>
        </p:spPr>
        <p:txBody>
          <a:bodyPr wrap="square" lIns="91427" tIns="45714" rIns="91427" bIns="45714" rtlCol="0">
            <a:spAutoFit/>
          </a:bodyPr>
          <a:lstStyle/>
          <a:p>
            <a:r>
              <a:rPr lang="en-US" sz="1000" dirty="0"/>
              <a:t>Gen 1:26-</a:t>
            </a:r>
            <a:r>
              <a:rPr lang="en-US" sz="1000" dirty="0" smtClean="0"/>
              <a:t>31; 2:7; 6</a:t>
            </a:r>
            <a:r>
              <a:rPr lang="en-US" sz="1000" dirty="0"/>
              <a:t>:1-</a:t>
            </a:r>
            <a:r>
              <a:rPr lang="en-US" sz="1000" dirty="0" smtClean="0"/>
              <a:t>8; 7</a:t>
            </a:r>
            <a:r>
              <a:rPr lang="en-US" sz="1000" dirty="0"/>
              <a:t>-</a:t>
            </a:r>
            <a:r>
              <a:rPr lang="en-US" sz="1000" dirty="0" smtClean="0"/>
              <a:t>9</a:t>
            </a:r>
            <a:endParaRPr lang="en-US" sz="1000" dirty="0"/>
          </a:p>
          <a:p>
            <a:r>
              <a:rPr lang="en-US" sz="1000" dirty="0"/>
              <a:t>Job. 33:4;6</a:t>
            </a:r>
          </a:p>
          <a:p>
            <a:r>
              <a:rPr lang="en-US" sz="1000" dirty="0"/>
              <a:t>Job 34:14-15</a:t>
            </a:r>
          </a:p>
          <a:p>
            <a:r>
              <a:rPr lang="en-US" sz="1000" dirty="0"/>
              <a:t>Ps. </a:t>
            </a:r>
            <a:r>
              <a:rPr lang="en-US" sz="1000" dirty="0" smtClean="0"/>
              <a:t>8; 104</a:t>
            </a:r>
          </a:p>
          <a:p>
            <a:r>
              <a:rPr lang="en-US" sz="1000" dirty="0" smtClean="0"/>
              <a:t>Is. 42:5</a:t>
            </a:r>
            <a:endParaRPr lang="en-US" sz="1000" dirty="0"/>
          </a:p>
          <a:p>
            <a:r>
              <a:rPr lang="en-US" sz="1000" dirty="0" smtClean="0"/>
              <a:t>Zech. 12:1</a:t>
            </a:r>
            <a:endParaRPr lang="en-US" sz="1000" dirty="0"/>
          </a:p>
        </p:txBody>
      </p:sp>
      <p:sp>
        <p:nvSpPr>
          <p:cNvPr id="68" name="TextBox 67"/>
          <p:cNvSpPr txBox="1">
            <a:spLocks/>
          </p:cNvSpPr>
          <p:nvPr/>
        </p:nvSpPr>
        <p:spPr>
          <a:xfrm>
            <a:off x="105709" y="4903407"/>
            <a:ext cx="932664"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t>ISRAEL-Land</a:t>
            </a:r>
            <a:endParaRPr lang="en-US" sz="1000" dirty="0"/>
          </a:p>
        </p:txBody>
      </p:sp>
      <p:sp>
        <p:nvSpPr>
          <p:cNvPr id="69" name="TextBox 68"/>
          <p:cNvSpPr txBox="1">
            <a:spLocks/>
          </p:cNvSpPr>
          <p:nvPr/>
        </p:nvSpPr>
        <p:spPr>
          <a:xfrm>
            <a:off x="99517" y="5953613"/>
            <a:ext cx="932664" cy="925882"/>
          </a:xfrm>
          <a:prstGeom prst="rect">
            <a:avLst/>
          </a:prstGeom>
          <a:noFill/>
          <a:ln w="19050" cmpd="sng">
            <a:solidFill>
              <a:schemeClr val="tx1"/>
            </a:solidFill>
          </a:ln>
        </p:spPr>
        <p:txBody>
          <a:bodyPr wrap="square" lIns="91427" tIns="45714" rIns="91427" bIns="45714" rtlCol="0">
            <a:spAutoFit/>
          </a:bodyPr>
          <a:lstStyle/>
          <a:p>
            <a:pPr>
              <a:lnSpc>
                <a:spcPct val="90000"/>
              </a:lnSpc>
            </a:pPr>
            <a:r>
              <a:rPr lang="en-US" sz="1000" dirty="0"/>
              <a:t>Ex</a:t>
            </a:r>
            <a:r>
              <a:rPr lang="en-US" sz="1000" dirty="0" smtClean="0"/>
              <a:t>.3:15; 19:5-6, 20-24</a:t>
            </a:r>
            <a:endParaRPr lang="en-US" sz="1000" dirty="0"/>
          </a:p>
          <a:p>
            <a:pPr>
              <a:lnSpc>
                <a:spcPct val="90000"/>
              </a:lnSpc>
            </a:pPr>
            <a:r>
              <a:rPr lang="en-US" sz="1000" dirty="0"/>
              <a:t>Deut. 4:32-40</a:t>
            </a:r>
          </a:p>
          <a:p>
            <a:pPr>
              <a:lnSpc>
                <a:spcPct val="90000"/>
              </a:lnSpc>
            </a:pPr>
            <a:r>
              <a:rPr lang="en-US" sz="1000" dirty="0"/>
              <a:t>Is. 43:1; 15; 21 </a:t>
            </a:r>
          </a:p>
          <a:p>
            <a:pPr>
              <a:lnSpc>
                <a:spcPct val="90000"/>
              </a:lnSpc>
            </a:pPr>
            <a:r>
              <a:rPr lang="en-US" sz="1000" dirty="0"/>
              <a:t>Is. </a:t>
            </a:r>
            <a:r>
              <a:rPr lang="en-US" sz="1000" dirty="0" smtClean="0"/>
              <a:t>44:1-2, 45</a:t>
            </a:r>
            <a:r>
              <a:rPr lang="en-US" sz="1000" dirty="0"/>
              <a:t>:11</a:t>
            </a:r>
          </a:p>
        </p:txBody>
      </p:sp>
      <p:sp>
        <p:nvSpPr>
          <p:cNvPr id="75" name="TextBox 74"/>
          <p:cNvSpPr txBox="1">
            <a:spLocks/>
          </p:cNvSpPr>
          <p:nvPr/>
        </p:nvSpPr>
        <p:spPr>
          <a:xfrm>
            <a:off x="2683647" y="1783764"/>
            <a:ext cx="282556" cy="1305845"/>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smtClean="0"/>
              <a:t>BRAHAM</a:t>
            </a:r>
            <a:endParaRPr lang="en-US" sz="1300" dirty="0"/>
          </a:p>
        </p:txBody>
      </p:sp>
      <p:sp>
        <p:nvSpPr>
          <p:cNvPr id="76" name="TextBox 75"/>
          <p:cNvSpPr txBox="1">
            <a:spLocks/>
          </p:cNvSpPr>
          <p:nvPr/>
        </p:nvSpPr>
        <p:spPr>
          <a:xfrm>
            <a:off x="3021911" y="1780700"/>
            <a:ext cx="282556" cy="901888"/>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a:t>OSES</a:t>
            </a:r>
          </a:p>
        </p:txBody>
      </p:sp>
      <p:sp>
        <p:nvSpPr>
          <p:cNvPr id="77" name="TextBox 76"/>
          <p:cNvSpPr txBox="1">
            <a:spLocks/>
          </p:cNvSpPr>
          <p:nvPr/>
        </p:nvSpPr>
        <p:spPr>
          <a:xfrm>
            <a:off x="3356808" y="1778089"/>
            <a:ext cx="282556" cy="901888"/>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a:t>AVID</a:t>
            </a:r>
          </a:p>
        </p:txBody>
      </p:sp>
      <p:sp>
        <p:nvSpPr>
          <p:cNvPr id="85" name="TextBox 84"/>
          <p:cNvSpPr txBox="1">
            <a:spLocks/>
          </p:cNvSpPr>
          <p:nvPr/>
        </p:nvSpPr>
        <p:spPr>
          <a:xfrm>
            <a:off x="5009495" y="748717"/>
            <a:ext cx="1209492" cy="954095"/>
          </a:xfrm>
          <a:prstGeom prst="rect">
            <a:avLst/>
          </a:prstGeom>
          <a:noFill/>
          <a:ln w="38100" cmpd="sng">
            <a:noFill/>
          </a:ln>
        </p:spPr>
        <p:txBody>
          <a:bodyPr wrap="square" lIns="91427" tIns="45714" rIns="91427" bIns="45714" rtlCol="0">
            <a:spAutoFit/>
          </a:bodyPr>
          <a:lstStyle/>
          <a:p>
            <a:pPr algn="ctr"/>
            <a:r>
              <a:rPr lang="en-US" sz="1000" b="1" dirty="0" smtClean="0">
                <a:solidFill>
                  <a:srgbClr val="FF6600"/>
                </a:solidFill>
              </a:rPr>
              <a:t>SEAL</a:t>
            </a:r>
            <a:endParaRPr lang="en-US" sz="1000" b="1" dirty="0">
              <a:solidFill>
                <a:srgbClr val="FF6600"/>
              </a:solidFill>
            </a:endParaRPr>
          </a:p>
          <a:p>
            <a:pPr algn="ctr"/>
            <a:r>
              <a:rPr lang="en-US" sz="1000" b="1" dirty="0" smtClean="0">
                <a:solidFill>
                  <a:srgbClr val="FF6600"/>
                </a:solidFill>
              </a:rPr>
              <a:t>PLEDGE</a:t>
            </a:r>
          </a:p>
          <a:p>
            <a:pPr algn="ctr"/>
            <a:r>
              <a:rPr lang="en-US" sz="1000" b="1" dirty="0" smtClean="0">
                <a:solidFill>
                  <a:srgbClr val="FF6600"/>
                </a:solidFill>
              </a:rPr>
              <a:t>FIRSTFRUITS</a:t>
            </a:r>
            <a:endParaRPr lang="en-US" sz="1000" b="1" dirty="0">
              <a:solidFill>
                <a:srgbClr val="FF6600"/>
              </a:solidFill>
            </a:endParaRPr>
          </a:p>
          <a:p>
            <a:pPr algn="ctr"/>
            <a:r>
              <a:rPr lang="en-US" sz="1000" b="1" dirty="0" smtClean="0">
                <a:solidFill>
                  <a:srgbClr val="FF6600"/>
                </a:solidFill>
              </a:rPr>
              <a:t>DOWNPAYMENT</a:t>
            </a:r>
            <a:endParaRPr lang="en-US" sz="1000" b="1" dirty="0">
              <a:solidFill>
                <a:srgbClr val="FF6600"/>
              </a:solidFill>
            </a:endParaRPr>
          </a:p>
          <a:p>
            <a:pPr algn="ctr"/>
            <a:r>
              <a:rPr lang="en-US" sz="1600" b="1" dirty="0" smtClean="0">
                <a:solidFill>
                  <a:srgbClr val="FF6600"/>
                </a:solidFill>
              </a:rPr>
              <a:t>HOLY </a:t>
            </a:r>
            <a:r>
              <a:rPr lang="en-US" sz="1600" b="1" dirty="0">
                <a:solidFill>
                  <a:srgbClr val="FF6600"/>
                </a:solidFill>
              </a:rPr>
              <a:t>SPIRIT</a:t>
            </a:r>
            <a:endParaRPr lang="en-US" sz="1600" dirty="0">
              <a:solidFill>
                <a:srgbClr val="FF6600"/>
              </a:solidFill>
            </a:endParaRPr>
          </a:p>
        </p:txBody>
      </p:sp>
      <p:pic>
        <p:nvPicPr>
          <p:cNvPr id="94" name="Picture 93"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32182" y="997458"/>
            <a:ext cx="648764" cy="617868"/>
          </a:xfrm>
          <a:prstGeom prst="rect">
            <a:avLst/>
          </a:prstGeom>
        </p:spPr>
      </p:pic>
      <p:sp>
        <p:nvSpPr>
          <p:cNvPr id="97" name="TextBox 96"/>
          <p:cNvSpPr txBox="1">
            <a:spLocks/>
          </p:cNvSpPr>
          <p:nvPr/>
        </p:nvSpPr>
        <p:spPr>
          <a:xfrm>
            <a:off x="7974665" y="3052325"/>
            <a:ext cx="1044311"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MAN</a:t>
            </a:r>
            <a:endParaRPr lang="en-US" sz="1000" dirty="0"/>
          </a:p>
        </p:txBody>
      </p:sp>
      <p:sp>
        <p:nvSpPr>
          <p:cNvPr id="98" name="TextBox 97"/>
          <p:cNvSpPr txBox="1">
            <a:spLocks/>
          </p:cNvSpPr>
          <p:nvPr/>
        </p:nvSpPr>
        <p:spPr>
          <a:xfrm>
            <a:off x="7974665" y="3296598"/>
            <a:ext cx="1044311" cy="707874"/>
          </a:xfrm>
          <a:prstGeom prst="rect">
            <a:avLst/>
          </a:prstGeom>
          <a:noFill/>
          <a:ln w="19050" cmpd="sng">
            <a:solidFill>
              <a:schemeClr val="tx1"/>
            </a:solidFill>
          </a:ln>
        </p:spPr>
        <p:txBody>
          <a:bodyPr wrap="square" lIns="91427" tIns="45714" rIns="91427" bIns="45714" rtlCol="0">
            <a:spAutoFit/>
          </a:bodyPr>
          <a:lstStyle/>
          <a:p>
            <a:r>
              <a:rPr lang="en-US" sz="1000" dirty="0" smtClean="0"/>
              <a:t>Jn. 5:29</a:t>
            </a:r>
          </a:p>
          <a:p>
            <a:r>
              <a:rPr lang="en-US" sz="1000" dirty="0" smtClean="0"/>
              <a:t>Acts 24:15 </a:t>
            </a:r>
          </a:p>
          <a:p>
            <a:r>
              <a:rPr lang="en-US" sz="1000" dirty="0" smtClean="0"/>
              <a:t>1 Cor. 15</a:t>
            </a:r>
          </a:p>
          <a:p>
            <a:r>
              <a:rPr lang="en-US" sz="1000" dirty="0" smtClean="0"/>
              <a:t>1 Thess. 4-5</a:t>
            </a:r>
          </a:p>
        </p:txBody>
      </p:sp>
      <p:sp>
        <p:nvSpPr>
          <p:cNvPr id="100" name="TextBox 99"/>
          <p:cNvSpPr txBox="1">
            <a:spLocks/>
          </p:cNvSpPr>
          <p:nvPr/>
        </p:nvSpPr>
        <p:spPr>
          <a:xfrm>
            <a:off x="7974665" y="2234667"/>
            <a:ext cx="1044311" cy="861762"/>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smtClean="0"/>
              <a:t>Ez. 47:12</a:t>
            </a:r>
          </a:p>
          <a:p>
            <a:r>
              <a:rPr lang="en-US" sz="1000" dirty="0" smtClean="0"/>
              <a:t>Is. 2; 13; 24; 25</a:t>
            </a:r>
          </a:p>
          <a:p>
            <a:r>
              <a:rPr lang="en-US" sz="1000" dirty="0"/>
              <a:t>Is. 66:10-</a:t>
            </a:r>
            <a:r>
              <a:rPr lang="en-US" sz="1000" dirty="0" smtClean="0"/>
              <a:t>24</a:t>
            </a:r>
            <a:endParaRPr lang="en-US" sz="1000" dirty="0"/>
          </a:p>
          <a:p>
            <a:r>
              <a:rPr lang="en-US" sz="1000" dirty="0" smtClean="0"/>
              <a:t>Rom</a:t>
            </a:r>
            <a:r>
              <a:rPr lang="en-US" sz="1000" dirty="0"/>
              <a:t>. 8:</a:t>
            </a:r>
            <a:r>
              <a:rPr lang="en-US" sz="1000" dirty="0" smtClean="0"/>
              <a:t>22</a:t>
            </a:r>
          </a:p>
          <a:p>
            <a:r>
              <a:rPr lang="en-US" sz="1000" dirty="0" smtClean="0"/>
              <a:t>Rev. 22:2</a:t>
            </a:r>
          </a:p>
        </p:txBody>
      </p:sp>
      <p:sp>
        <p:nvSpPr>
          <p:cNvPr id="63" name="TextBox 62"/>
          <p:cNvSpPr txBox="1">
            <a:spLocks/>
          </p:cNvSpPr>
          <p:nvPr/>
        </p:nvSpPr>
        <p:spPr>
          <a:xfrm>
            <a:off x="1038434" y="1219477"/>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70" name="TextBox 69"/>
          <p:cNvSpPr txBox="1">
            <a:spLocks/>
          </p:cNvSpPr>
          <p:nvPr/>
        </p:nvSpPr>
        <p:spPr>
          <a:xfrm>
            <a:off x="4434701" y="371973"/>
            <a:ext cx="2696647" cy="292376"/>
          </a:xfrm>
          <a:prstGeom prst="rect">
            <a:avLst/>
          </a:prstGeom>
          <a:noFill/>
          <a:ln>
            <a:noFill/>
          </a:ln>
        </p:spPr>
        <p:txBody>
          <a:bodyPr wrap="square" lIns="91427" tIns="45714" rIns="91427" bIns="45714" rtlCol="0">
            <a:spAutoFit/>
          </a:bodyPr>
          <a:lstStyle/>
          <a:p>
            <a:pPr algn="ctr"/>
            <a:r>
              <a:rPr lang="en-US" sz="1300" dirty="0" smtClean="0">
                <a:ln>
                  <a:solidFill>
                    <a:schemeClr val="tx1">
                      <a:alpha val="29000"/>
                    </a:schemeClr>
                  </a:solidFill>
                </a:ln>
                <a:solidFill>
                  <a:srgbClr val="0000FF"/>
                </a:solidFill>
                <a:effectLst>
                  <a:glow>
                    <a:schemeClr val="tx1">
                      <a:alpha val="0"/>
                    </a:schemeClr>
                  </a:glow>
                </a:effectLst>
              </a:rPr>
              <a:t>COVENANTAL MERCY</a:t>
            </a:r>
            <a:endParaRPr lang="en-US" sz="1300" dirty="0">
              <a:ln>
                <a:solidFill>
                  <a:schemeClr val="tx1">
                    <a:alpha val="29000"/>
                  </a:schemeClr>
                </a:solidFill>
              </a:ln>
              <a:solidFill>
                <a:srgbClr val="0000FF"/>
              </a:solidFill>
              <a:effectLst>
                <a:glow>
                  <a:schemeClr val="tx1">
                    <a:alpha val="0"/>
                  </a:schemeClr>
                </a:glow>
              </a:effectLst>
            </a:endParaRPr>
          </a:p>
        </p:txBody>
      </p:sp>
      <p:sp>
        <p:nvSpPr>
          <p:cNvPr id="118" name="Diamond 117"/>
          <p:cNvSpPr>
            <a:spLocks/>
          </p:cNvSpPr>
          <p:nvPr/>
        </p:nvSpPr>
        <p:spPr>
          <a:xfrm>
            <a:off x="1025603" y="1163913"/>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4" name="TextBox 63"/>
          <p:cNvSpPr txBox="1">
            <a:spLocks/>
          </p:cNvSpPr>
          <p:nvPr/>
        </p:nvSpPr>
        <p:spPr>
          <a:xfrm>
            <a:off x="7974972" y="4218663"/>
            <a:ext cx="1044311" cy="2554533"/>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smtClean="0"/>
              <a:t>Dt. 5:29</a:t>
            </a:r>
          </a:p>
          <a:p>
            <a:r>
              <a:rPr lang="en-US" sz="1000" dirty="0" smtClean="0"/>
              <a:t>Deut. 32:40-43</a:t>
            </a:r>
          </a:p>
          <a:p>
            <a:r>
              <a:rPr lang="en-US" sz="1000" dirty="0" smtClean="0"/>
              <a:t>Deut. 30:6</a:t>
            </a:r>
          </a:p>
          <a:p>
            <a:r>
              <a:rPr lang="en-US" sz="1000" dirty="0" smtClean="0"/>
              <a:t>Ps. 14:7; 89; 98</a:t>
            </a:r>
          </a:p>
          <a:p>
            <a:r>
              <a:rPr lang="en-US" sz="1000" dirty="0" smtClean="0"/>
              <a:t>Is. 2; 40-66; </a:t>
            </a:r>
            <a:r>
              <a:rPr lang="en-US" sz="1000" b="1" dirty="0" smtClean="0"/>
              <a:t>60;</a:t>
            </a:r>
            <a:r>
              <a:rPr lang="en-US" sz="1000" dirty="0" smtClean="0"/>
              <a:t> </a:t>
            </a:r>
            <a:r>
              <a:rPr lang="en-US" sz="1000" b="1" dirty="0" smtClean="0"/>
              <a:t>61</a:t>
            </a:r>
            <a:r>
              <a:rPr lang="en-US" sz="1000" b="1" dirty="0"/>
              <a:t>:8</a:t>
            </a:r>
          </a:p>
          <a:p>
            <a:r>
              <a:rPr lang="en-US" sz="1000" dirty="0" smtClean="0"/>
              <a:t>Jer. 3; 23; 31; 33</a:t>
            </a:r>
          </a:p>
          <a:p>
            <a:r>
              <a:rPr lang="en-US" sz="1000" dirty="0" smtClean="0"/>
              <a:t>Ez. 36-37</a:t>
            </a:r>
          </a:p>
          <a:p>
            <a:r>
              <a:rPr lang="en-US" sz="1000" b="1" u="sng" dirty="0" smtClean="0"/>
              <a:t>Dan. 7</a:t>
            </a:r>
          </a:p>
          <a:p>
            <a:r>
              <a:rPr lang="en-US" sz="1000" dirty="0" smtClean="0"/>
              <a:t>Mal. 3-4</a:t>
            </a:r>
          </a:p>
          <a:p>
            <a:r>
              <a:rPr lang="en-US" sz="1000" b="1" u="sng" dirty="0" smtClean="0"/>
              <a:t>Mic. 7:18-20</a:t>
            </a:r>
          </a:p>
          <a:p>
            <a:r>
              <a:rPr lang="en-US" sz="1000" b="1" u="sng" dirty="0" smtClean="0"/>
              <a:t>Zech. 2: 8; 12-14</a:t>
            </a:r>
          </a:p>
          <a:p>
            <a:r>
              <a:rPr lang="en-US" sz="1000" dirty="0" smtClean="0"/>
              <a:t>Mt. 23:39</a:t>
            </a:r>
          </a:p>
          <a:p>
            <a:r>
              <a:rPr lang="en-US" sz="1000" dirty="0" smtClean="0"/>
              <a:t>Acts 3:17-26</a:t>
            </a:r>
          </a:p>
          <a:p>
            <a:r>
              <a:rPr lang="en-US" sz="1000" dirty="0" smtClean="0"/>
              <a:t>Rom. 2:9-10; 9:1-3; 11:15</a:t>
            </a:r>
          </a:p>
        </p:txBody>
      </p:sp>
      <p:sp>
        <p:nvSpPr>
          <p:cNvPr id="79" name="TextBox 78"/>
          <p:cNvSpPr txBox="1">
            <a:spLocks/>
          </p:cNvSpPr>
          <p:nvPr/>
        </p:nvSpPr>
        <p:spPr>
          <a:xfrm>
            <a:off x="5126226" y="4093245"/>
            <a:ext cx="907149" cy="561570"/>
          </a:xfrm>
          <a:prstGeom prst="rect">
            <a:avLst/>
          </a:prstGeom>
          <a:noFill/>
          <a:ln w="19050" cmpd="sng">
            <a:solidFill>
              <a:schemeClr val="tx1"/>
            </a:solidFill>
          </a:ln>
        </p:spPr>
        <p:txBody>
          <a:bodyPr wrap="square" lIns="91427" tIns="45714" rIns="91427" bIns="45714" rtlCol="0">
            <a:spAutoFit/>
          </a:bodyPr>
          <a:lstStyle/>
          <a:p>
            <a:r>
              <a:rPr lang="en-US" sz="1000" dirty="0" smtClean="0"/>
              <a:t>Acts 10-11</a:t>
            </a:r>
          </a:p>
          <a:p>
            <a:r>
              <a:rPr lang="en-US" sz="1000" dirty="0" smtClean="0"/>
              <a:t>Acts 15</a:t>
            </a:r>
          </a:p>
          <a:p>
            <a:r>
              <a:rPr lang="en-US" sz="1000" dirty="0" smtClean="0"/>
              <a:t>Rom</a:t>
            </a:r>
            <a:r>
              <a:rPr lang="en-US" sz="1000" dirty="0"/>
              <a:t>. 11:11</a:t>
            </a:r>
          </a:p>
          <a:p>
            <a:endParaRPr lang="en-US" sz="1000" dirty="0" smtClean="0"/>
          </a:p>
        </p:txBody>
      </p:sp>
      <p:sp>
        <p:nvSpPr>
          <p:cNvPr id="81" name="TextBox 80"/>
          <p:cNvSpPr txBox="1">
            <a:spLocks/>
          </p:cNvSpPr>
          <p:nvPr/>
        </p:nvSpPr>
        <p:spPr>
          <a:xfrm>
            <a:off x="5122813" y="2016424"/>
            <a:ext cx="907149"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ISRAEL</a:t>
            </a:r>
            <a:endParaRPr lang="en-US" sz="1000" dirty="0"/>
          </a:p>
        </p:txBody>
      </p:sp>
      <p:sp>
        <p:nvSpPr>
          <p:cNvPr id="82" name="TextBox 81"/>
          <p:cNvSpPr txBox="1">
            <a:spLocks/>
          </p:cNvSpPr>
          <p:nvPr/>
        </p:nvSpPr>
        <p:spPr>
          <a:xfrm>
            <a:off x="5126226" y="3854615"/>
            <a:ext cx="907149" cy="246207"/>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GENTILES</a:t>
            </a:r>
            <a:endParaRPr lang="en-US" sz="1000" dirty="0"/>
          </a:p>
        </p:txBody>
      </p:sp>
      <p:cxnSp>
        <p:nvCxnSpPr>
          <p:cNvPr id="7" name="Straight Arrow Connector 6"/>
          <p:cNvCxnSpPr>
            <a:cxnSpLocks/>
          </p:cNvCxnSpPr>
          <p:nvPr/>
        </p:nvCxnSpPr>
        <p:spPr>
          <a:xfrm>
            <a:off x="6105156" y="1545061"/>
            <a:ext cx="1217557" cy="0"/>
          </a:xfrm>
          <a:prstGeom prst="straightConnector1">
            <a:avLst/>
          </a:prstGeom>
          <a:ln w="28575" cmpd="sng">
            <a:solidFill>
              <a:srgbClr val="FF6600">
                <a:alpha val="29000"/>
              </a:srgbClr>
            </a:solidFill>
            <a:tailEnd type="arrow"/>
          </a:ln>
          <a:effectLst/>
        </p:spPr>
        <p:style>
          <a:lnRef idx="2">
            <a:schemeClr val="accent1"/>
          </a:lnRef>
          <a:fillRef idx="0">
            <a:schemeClr val="accent1"/>
          </a:fillRef>
          <a:effectRef idx="1">
            <a:schemeClr val="accent1"/>
          </a:effectRef>
          <a:fontRef idx="minor">
            <a:schemeClr val="tx1"/>
          </a:fontRef>
        </p:style>
      </p:cxnSp>
      <p:sp>
        <p:nvSpPr>
          <p:cNvPr id="84" name="TextBox 83"/>
          <p:cNvSpPr txBox="1">
            <a:spLocks/>
          </p:cNvSpPr>
          <p:nvPr/>
        </p:nvSpPr>
        <p:spPr>
          <a:xfrm>
            <a:off x="5124702" y="4648417"/>
            <a:ext cx="907149" cy="246209"/>
          </a:xfrm>
          <a:prstGeom prst="rect">
            <a:avLst/>
          </a:prstGeom>
          <a:noFill/>
          <a:ln w="19050" cmpd="sng">
            <a:solidFill>
              <a:schemeClr val="tx1"/>
            </a:solidFill>
          </a:ln>
        </p:spPr>
        <p:txBody>
          <a:bodyPr wrap="square" lIns="91427" tIns="45714" rIns="91427" bIns="45714" rtlCol="0">
            <a:spAutoFit/>
          </a:bodyPr>
          <a:lstStyle/>
          <a:p>
            <a:pPr algn="ctr"/>
            <a:r>
              <a:rPr lang="en-US" sz="1000" dirty="0" smtClean="0"/>
              <a:t>NATURE</a:t>
            </a:r>
            <a:endParaRPr lang="en-US" sz="1000" dirty="0"/>
          </a:p>
        </p:txBody>
      </p:sp>
      <p:sp>
        <p:nvSpPr>
          <p:cNvPr id="86" name="TextBox 85"/>
          <p:cNvSpPr txBox="1">
            <a:spLocks/>
          </p:cNvSpPr>
          <p:nvPr/>
        </p:nvSpPr>
        <p:spPr>
          <a:xfrm>
            <a:off x="5124702" y="4899878"/>
            <a:ext cx="907149" cy="1937419"/>
          </a:xfrm>
          <a:prstGeom prst="rect">
            <a:avLst/>
          </a:prstGeom>
          <a:solidFill>
            <a:srgbClr val="FFFFFF"/>
          </a:solidFill>
          <a:ln w="19050" cmpd="sng">
            <a:solidFill>
              <a:schemeClr val="tx1"/>
            </a:solidFill>
          </a:ln>
        </p:spPr>
        <p:txBody>
          <a:bodyPr wrap="square" lIns="91427" tIns="45714" rIns="91427" bIns="45714" rtlCol="0">
            <a:spAutoFit/>
          </a:bodyPr>
          <a:lstStyle/>
          <a:p>
            <a:r>
              <a:rPr lang="en-US" sz="1000" dirty="0"/>
              <a:t>Mt. 7:12</a:t>
            </a:r>
          </a:p>
          <a:p>
            <a:r>
              <a:rPr lang="en-US" sz="1000" dirty="0"/>
              <a:t>Jn. 3:5</a:t>
            </a:r>
          </a:p>
          <a:p>
            <a:r>
              <a:rPr lang="en-US" sz="1000" dirty="0"/>
              <a:t>Jn. 3:30-34</a:t>
            </a:r>
          </a:p>
          <a:p>
            <a:r>
              <a:rPr lang="en-US" sz="1000" dirty="0"/>
              <a:t>Jn. </a:t>
            </a:r>
            <a:r>
              <a:rPr lang="en-US" sz="1000" dirty="0" smtClean="0"/>
              <a:t>14-16</a:t>
            </a:r>
          </a:p>
          <a:p>
            <a:r>
              <a:rPr lang="en-US" sz="1000" b="1" dirty="0" smtClean="0"/>
              <a:t>ACTS </a:t>
            </a:r>
            <a:r>
              <a:rPr lang="en-US" sz="1000" b="1" dirty="0"/>
              <a:t>7</a:t>
            </a:r>
            <a:r>
              <a:rPr lang="en-US" sz="1000" dirty="0"/>
              <a:t> </a:t>
            </a:r>
            <a:br>
              <a:rPr lang="en-US" sz="1000" dirty="0"/>
            </a:br>
            <a:r>
              <a:rPr lang="en-US" sz="1000" dirty="0"/>
              <a:t>Rm</a:t>
            </a:r>
            <a:r>
              <a:rPr lang="en-US" sz="1000" dirty="0" smtClean="0"/>
              <a:t>. 2:15; 7:6 </a:t>
            </a:r>
            <a:r>
              <a:rPr lang="en-US" sz="1000" dirty="0"/>
              <a:t>8:</a:t>
            </a:r>
            <a:r>
              <a:rPr lang="en-US" sz="1000" dirty="0" smtClean="0"/>
              <a:t>1-26 </a:t>
            </a:r>
            <a:r>
              <a:rPr lang="en-US" sz="1000" b="1" dirty="0" smtClean="0"/>
              <a:t>23; 9:1-3</a:t>
            </a:r>
            <a:endParaRPr lang="en-US" sz="1000" dirty="0" smtClean="0"/>
          </a:p>
          <a:p>
            <a:r>
              <a:rPr lang="en-US" sz="1000" dirty="0" smtClean="0"/>
              <a:t>1 Cor. 1-2</a:t>
            </a:r>
          </a:p>
          <a:p>
            <a:r>
              <a:rPr lang="en-US" sz="1000" dirty="0" smtClean="0"/>
              <a:t>2 Cor. 5:5</a:t>
            </a:r>
          </a:p>
          <a:p>
            <a:r>
              <a:rPr lang="en-US" sz="1000" dirty="0" smtClean="0"/>
              <a:t>Eph 1:13-14</a:t>
            </a:r>
          </a:p>
          <a:p>
            <a:r>
              <a:rPr lang="en-US" sz="1000" dirty="0" smtClean="0"/>
              <a:t>Gal. 3-5</a:t>
            </a:r>
          </a:p>
          <a:p>
            <a:endParaRPr lang="en-US" sz="1000" dirty="0" smtClean="0"/>
          </a:p>
        </p:txBody>
      </p:sp>
      <p:sp>
        <p:nvSpPr>
          <p:cNvPr id="30" name="Isosceles Triangle 29"/>
          <p:cNvSpPr>
            <a:spLocks/>
          </p:cNvSpPr>
          <p:nvPr/>
        </p:nvSpPr>
        <p:spPr>
          <a:xfrm>
            <a:off x="7795169" y="392403"/>
            <a:ext cx="1526312" cy="1024124"/>
          </a:xfrm>
          <a:prstGeom prst="triangle">
            <a:avLst/>
          </a:prstGeom>
          <a:noFill/>
          <a:ln w="127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5" name="TextBox 94"/>
          <p:cNvSpPr txBox="1">
            <a:spLocks/>
          </p:cNvSpPr>
          <p:nvPr/>
        </p:nvSpPr>
        <p:spPr>
          <a:xfrm>
            <a:off x="7976497" y="1148123"/>
            <a:ext cx="1161288" cy="276999"/>
          </a:xfrm>
          <a:prstGeom prst="rect">
            <a:avLst/>
          </a:prstGeom>
          <a:noFill/>
          <a:ln w="28575" cmpd="sng">
            <a:noFill/>
          </a:ln>
        </p:spPr>
        <p:txBody>
          <a:bodyPr wrap="square" rtlCol="0">
            <a:spAutoFit/>
          </a:bodyPr>
          <a:lstStyle/>
          <a:p>
            <a:pPr algn="ctr"/>
            <a:r>
              <a:rPr lang="en-US" sz="1200" b="1" dirty="0" smtClean="0"/>
              <a:t>RESURRECTION</a:t>
            </a:r>
            <a:endParaRPr lang="en-US" sz="1200" b="1" dirty="0"/>
          </a:p>
        </p:txBody>
      </p:sp>
      <p:sp>
        <p:nvSpPr>
          <p:cNvPr id="101" name="Oval 100"/>
          <p:cNvSpPr>
            <a:spLocks noChangeAspect="1"/>
          </p:cNvSpPr>
          <p:nvPr/>
        </p:nvSpPr>
        <p:spPr>
          <a:xfrm>
            <a:off x="9147494" y="1605330"/>
            <a:ext cx="244917" cy="228580"/>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000000"/>
              </a:solidFill>
            </a:endParaRPr>
          </a:p>
        </p:txBody>
      </p:sp>
      <p:sp>
        <p:nvSpPr>
          <p:cNvPr id="103" name="Oval 102"/>
          <p:cNvSpPr>
            <a:spLocks noChangeAspect="1"/>
          </p:cNvSpPr>
          <p:nvPr/>
        </p:nvSpPr>
        <p:spPr>
          <a:xfrm>
            <a:off x="7335994" y="1333050"/>
            <a:ext cx="364844" cy="347471"/>
          </a:xfrm>
          <a:prstGeom prst="ellipse">
            <a:avLst/>
          </a:prstGeom>
          <a:solidFill>
            <a:schemeClr val="bg1"/>
          </a:solidFill>
          <a:ln w="28575"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p>
        </p:txBody>
      </p:sp>
      <p:sp>
        <p:nvSpPr>
          <p:cNvPr id="104" name="TextBox 103"/>
          <p:cNvSpPr txBox="1">
            <a:spLocks noChangeAspect="1"/>
          </p:cNvSpPr>
          <p:nvPr/>
        </p:nvSpPr>
        <p:spPr>
          <a:xfrm flipV="1">
            <a:off x="7312419" y="1324426"/>
            <a:ext cx="388420" cy="400097"/>
          </a:xfrm>
          <a:prstGeom prst="rect">
            <a:avLst/>
          </a:prstGeom>
          <a:noFill/>
          <a:ln w="28575" cmpd="sng">
            <a:noFill/>
          </a:ln>
        </p:spPr>
        <p:txBody>
          <a:bodyPr wrap="square" lIns="91427" tIns="45714" rIns="91427" bIns="45714" rtlCol="0">
            <a:spAutoFit/>
          </a:bodyPr>
          <a:lstStyle/>
          <a:p>
            <a:r>
              <a:rPr lang="en-US" sz="2000" b="1" dirty="0"/>
              <a:t>N</a:t>
            </a:r>
          </a:p>
        </p:txBody>
      </p:sp>
      <p:sp>
        <p:nvSpPr>
          <p:cNvPr id="113" name="TextBox 112"/>
          <p:cNvSpPr txBox="1">
            <a:spLocks/>
          </p:cNvSpPr>
          <p:nvPr/>
        </p:nvSpPr>
        <p:spPr>
          <a:xfrm>
            <a:off x="1583368" y="1268269"/>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cxnSp>
        <p:nvCxnSpPr>
          <p:cNvPr id="115" name="Straight Arrow Connector 114"/>
          <p:cNvCxnSpPr>
            <a:cxnSpLocks/>
          </p:cNvCxnSpPr>
          <p:nvPr/>
        </p:nvCxnSpPr>
        <p:spPr>
          <a:xfrm flipV="1">
            <a:off x="2413079" y="1413582"/>
            <a:ext cx="5020056" cy="439"/>
          </a:xfrm>
          <a:prstGeom prst="straightConnector1">
            <a:avLst/>
          </a:prstGeom>
          <a:ln w="28575" cmpd="sng">
            <a:solidFill>
              <a:srgbClr val="0000FF">
                <a:alpha val="29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31" name="Oval 30"/>
          <p:cNvSpPr>
            <a:spLocks noChangeAspect="1"/>
          </p:cNvSpPr>
          <p:nvPr/>
        </p:nvSpPr>
        <p:spPr>
          <a:xfrm>
            <a:off x="1649233" y="1330918"/>
            <a:ext cx="841248" cy="370148"/>
          </a:xfrm>
          <a:prstGeom prst="ellipse">
            <a:avLst/>
          </a:prstGeom>
          <a:no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0" name="Straight Arrow Connector 119"/>
          <p:cNvCxnSpPr>
            <a:cxnSpLocks/>
          </p:cNvCxnSpPr>
          <p:nvPr/>
        </p:nvCxnSpPr>
        <p:spPr>
          <a:xfrm>
            <a:off x="4385335" y="636487"/>
            <a:ext cx="2864884" cy="0"/>
          </a:xfrm>
          <a:prstGeom prst="straightConnector1">
            <a:avLst/>
          </a:prstGeom>
          <a:ln w="38100" cmpd="sng">
            <a:solidFill>
              <a:srgbClr val="0000FF">
                <a:alpha val="70000"/>
              </a:srgbClr>
            </a:solidFill>
            <a:prstDash val="solid"/>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a:spLocks/>
          </p:cNvSpPr>
          <p:nvPr/>
        </p:nvSpPr>
        <p:spPr>
          <a:xfrm>
            <a:off x="4385333" y="593483"/>
            <a:ext cx="2746013" cy="246209"/>
          </a:xfrm>
          <a:prstGeom prst="rect">
            <a:avLst/>
          </a:prstGeom>
          <a:noFill/>
          <a:ln w="38100" cmpd="sng">
            <a:noFill/>
          </a:ln>
        </p:spPr>
        <p:txBody>
          <a:bodyPr wrap="square" lIns="91427" tIns="45714" rIns="91427" bIns="45714" rtlCol="0">
            <a:spAutoFit/>
          </a:bodyPr>
          <a:lstStyle/>
          <a:p>
            <a:pPr algn="ctr"/>
            <a:r>
              <a:rPr lang="en-US" sz="1000" dirty="0" smtClean="0"/>
              <a:t>Hb. 10:12-18; 28			          Hb. 9:28</a:t>
            </a:r>
            <a:endParaRPr lang="en-US" sz="1000" dirty="0"/>
          </a:p>
        </p:txBody>
      </p:sp>
      <p:sp>
        <p:nvSpPr>
          <p:cNvPr id="134" name="TextBox 133"/>
          <p:cNvSpPr txBox="1">
            <a:spLocks/>
          </p:cNvSpPr>
          <p:nvPr/>
        </p:nvSpPr>
        <p:spPr>
          <a:xfrm>
            <a:off x="2687108" y="3089605"/>
            <a:ext cx="282556" cy="892540"/>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LAND</a:t>
            </a:r>
            <a:endParaRPr lang="en-US" sz="1300" dirty="0"/>
          </a:p>
        </p:txBody>
      </p:sp>
      <p:sp>
        <p:nvSpPr>
          <p:cNvPr id="135" name="TextBox 134"/>
          <p:cNvSpPr txBox="1">
            <a:spLocks/>
          </p:cNvSpPr>
          <p:nvPr/>
        </p:nvSpPr>
        <p:spPr>
          <a:xfrm>
            <a:off x="3020386" y="2689956"/>
            <a:ext cx="282556" cy="692485"/>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LAW</a:t>
            </a:r>
            <a:endParaRPr lang="en-US" sz="1300" dirty="0"/>
          </a:p>
        </p:txBody>
      </p:sp>
      <p:sp>
        <p:nvSpPr>
          <p:cNvPr id="136" name="TextBox 135"/>
          <p:cNvSpPr txBox="1">
            <a:spLocks/>
          </p:cNvSpPr>
          <p:nvPr/>
        </p:nvSpPr>
        <p:spPr>
          <a:xfrm>
            <a:off x="3355284" y="2687341"/>
            <a:ext cx="282556" cy="2575274"/>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GOVERNMENT</a:t>
            </a:r>
          </a:p>
          <a:p>
            <a:pPr algn="ctr"/>
            <a:endParaRPr lang="en-US" sz="1300" dirty="0"/>
          </a:p>
          <a:p>
            <a:pPr algn="ctr"/>
            <a:endParaRPr lang="en-US" sz="1300" dirty="0"/>
          </a:p>
        </p:txBody>
      </p:sp>
      <p:sp>
        <p:nvSpPr>
          <p:cNvPr id="142" name="TextBox 141"/>
          <p:cNvSpPr txBox="1">
            <a:spLocks/>
          </p:cNvSpPr>
          <p:nvPr/>
        </p:nvSpPr>
        <p:spPr>
          <a:xfrm>
            <a:off x="3018863" y="3381128"/>
            <a:ext cx="282556" cy="1883670"/>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TEMPLE</a:t>
            </a:r>
          </a:p>
          <a:p>
            <a:pPr algn="ctr"/>
            <a:endParaRPr lang="en-US" sz="1300" dirty="0"/>
          </a:p>
          <a:p>
            <a:pPr algn="ctr"/>
            <a:endParaRPr lang="en-US" sz="1300" dirty="0" smtClean="0"/>
          </a:p>
          <a:p>
            <a:pPr algn="ctr"/>
            <a:endParaRPr lang="en-US" sz="1300" dirty="0"/>
          </a:p>
        </p:txBody>
      </p:sp>
      <p:sp>
        <p:nvSpPr>
          <p:cNvPr id="149" name="TextBox 148"/>
          <p:cNvSpPr txBox="1">
            <a:spLocks/>
          </p:cNvSpPr>
          <p:nvPr/>
        </p:nvSpPr>
        <p:spPr>
          <a:xfrm>
            <a:off x="2685320" y="3982149"/>
            <a:ext cx="282556" cy="1283505"/>
          </a:xfrm>
          <a:prstGeom prst="rect">
            <a:avLst/>
          </a:prstGeom>
          <a:noFill/>
          <a:ln w="3175" cmpd="sng">
            <a:solidFill>
              <a:srgbClr val="0000FF"/>
            </a:solidFill>
          </a:ln>
        </p:spPr>
        <p:txBody>
          <a:bodyPr wrap="square" lIns="91427" tIns="45714" rIns="91427" bIns="45714" rtlCol="0">
            <a:spAutoFit/>
          </a:bodyPr>
          <a:lstStyle/>
          <a:p>
            <a:pPr algn="ctr"/>
            <a:r>
              <a:rPr lang="en-US" sz="1300" dirty="0" smtClean="0"/>
              <a:t>PEOPLE</a:t>
            </a:r>
            <a:endParaRPr lang="en-US" sz="1300" dirty="0"/>
          </a:p>
        </p:txBody>
      </p:sp>
      <p:sp>
        <p:nvSpPr>
          <p:cNvPr id="168" name="TextBox 167"/>
          <p:cNvSpPr txBox="1">
            <a:spLocks/>
          </p:cNvSpPr>
          <p:nvPr/>
        </p:nvSpPr>
        <p:spPr>
          <a:xfrm>
            <a:off x="7657163" y="4813924"/>
            <a:ext cx="274457" cy="1944800"/>
          </a:xfrm>
          <a:prstGeom prst="rect">
            <a:avLst/>
          </a:prstGeom>
          <a:solidFill>
            <a:srgbClr val="FFFFFF"/>
          </a:solidFill>
          <a:ln w="28575" cmpd="sng">
            <a:solidFill>
              <a:srgbClr val="008000"/>
            </a:solidFill>
            <a:prstDash val="solid"/>
          </a:ln>
        </p:spPr>
        <p:txBody>
          <a:bodyPr wrap="square" lIns="91427" tIns="45714" rIns="91427" bIns="45714" rtlCol="0">
            <a:spAutoFit/>
          </a:bodyPr>
          <a:lstStyle/>
          <a:p>
            <a:pPr algn="ctr">
              <a:lnSpc>
                <a:spcPct val="80000"/>
              </a:lnSpc>
            </a:pPr>
            <a:r>
              <a:rPr lang="en-US" sz="1100" dirty="0" smtClean="0"/>
              <a:t>K</a:t>
            </a:r>
          </a:p>
          <a:p>
            <a:pPr algn="ctr">
              <a:lnSpc>
                <a:spcPct val="80000"/>
              </a:lnSpc>
            </a:pPr>
            <a:r>
              <a:rPr lang="en-US" sz="1100" dirty="0" smtClean="0"/>
              <a:t>I</a:t>
            </a:r>
          </a:p>
          <a:p>
            <a:pPr algn="ctr">
              <a:lnSpc>
                <a:spcPct val="80000"/>
              </a:lnSpc>
            </a:pPr>
            <a:r>
              <a:rPr lang="en-US" sz="1050" dirty="0" smtClean="0"/>
              <a:t>NGDOM</a:t>
            </a:r>
            <a:endParaRPr lang="en-US" sz="1100" dirty="0"/>
          </a:p>
          <a:p>
            <a:pPr algn="ctr">
              <a:lnSpc>
                <a:spcPct val="80000"/>
              </a:lnSpc>
            </a:pPr>
            <a:r>
              <a:rPr lang="en-US" sz="1100" dirty="0" smtClean="0"/>
              <a:t>BEGI</a:t>
            </a:r>
          </a:p>
          <a:p>
            <a:pPr algn="ctr">
              <a:lnSpc>
                <a:spcPct val="80000"/>
              </a:lnSpc>
            </a:pPr>
            <a:r>
              <a:rPr lang="en-US" sz="1100" dirty="0" smtClean="0"/>
              <a:t>NS   </a:t>
            </a:r>
          </a:p>
        </p:txBody>
      </p:sp>
      <p:sp>
        <p:nvSpPr>
          <p:cNvPr id="169" name="TextBox 168"/>
          <p:cNvSpPr txBox="1">
            <a:spLocks/>
          </p:cNvSpPr>
          <p:nvPr/>
        </p:nvSpPr>
        <p:spPr>
          <a:xfrm>
            <a:off x="7968646" y="971734"/>
            <a:ext cx="1161288" cy="276999"/>
          </a:xfrm>
          <a:prstGeom prst="rect">
            <a:avLst/>
          </a:prstGeom>
          <a:noFill/>
          <a:ln w="28575" cmpd="sng">
            <a:noFill/>
          </a:ln>
        </p:spPr>
        <p:txBody>
          <a:bodyPr wrap="square" rtlCol="0">
            <a:spAutoFit/>
          </a:bodyPr>
          <a:lstStyle/>
          <a:p>
            <a:pPr algn="ctr"/>
            <a:r>
              <a:rPr lang="en-US" sz="1200" dirty="0" smtClean="0"/>
              <a:t>ETERNAL LIFE</a:t>
            </a:r>
            <a:endParaRPr lang="en-US" sz="1200" dirty="0"/>
          </a:p>
        </p:txBody>
      </p:sp>
      <p:sp>
        <p:nvSpPr>
          <p:cNvPr id="171" name="TextBox 170"/>
          <p:cNvSpPr txBox="1"/>
          <p:nvPr/>
        </p:nvSpPr>
        <p:spPr>
          <a:xfrm rot="18420000">
            <a:off x="7363170" y="575625"/>
            <a:ext cx="1282848" cy="461665"/>
          </a:xfrm>
          <a:prstGeom prst="rect">
            <a:avLst/>
          </a:prstGeom>
          <a:noFill/>
        </p:spPr>
        <p:txBody>
          <a:bodyPr wrap="none" rtlCol="0">
            <a:spAutoFit/>
          </a:bodyPr>
          <a:lstStyle/>
          <a:p>
            <a:r>
              <a:rPr lang="en-US" sz="1200" dirty="0" smtClean="0"/>
              <a:t>    Revelation  20</a:t>
            </a:r>
          </a:p>
          <a:p>
            <a:r>
              <a:rPr lang="en-US" sz="1200" dirty="0" smtClean="0"/>
              <a:t>1000 YEAR REIGN</a:t>
            </a:r>
            <a:endParaRPr lang="en-US" sz="1200" dirty="0"/>
          </a:p>
        </p:txBody>
      </p:sp>
      <p:sp>
        <p:nvSpPr>
          <p:cNvPr id="172" name="TextBox 171"/>
          <p:cNvSpPr txBox="1"/>
          <p:nvPr/>
        </p:nvSpPr>
        <p:spPr>
          <a:xfrm rot="3180000">
            <a:off x="8433167" y="563958"/>
            <a:ext cx="1405854" cy="461665"/>
          </a:xfrm>
          <a:prstGeom prst="rect">
            <a:avLst/>
          </a:prstGeom>
          <a:noFill/>
        </p:spPr>
        <p:txBody>
          <a:bodyPr wrap="none" rtlCol="0">
            <a:spAutoFit/>
          </a:bodyPr>
          <a:lstStyle/>
          <a:p>
            <a:r>
              <a:rPr lang="en-US" sz="1200" dirty="0" smtClean="0"/>
              <a:t>       1 </a:t>
            </a:r>
            <a:r>
              <a:rPr lang="en-US" sz="1200" dirty="0"/>
              <a:t>Cor. 15:25</a:t>
            </a:r>
          </a:p>
          <a:p>
            <a:r>
              <a:rPr lang="en-US" sz="1200" dirty="0" smtClean="0"/>
              <a:t>TRANSITIONAL AGE</a:t>
            </a:r>
          </a:p>
        </p:txBody>
      </p:sp>
      <p:sp>
        <p:nvSpPr>
          <p:cNvPr id="175" name="TextBox 174"/>
          <p:cNvSpPr txBox="1">
            <a:spLocks/>
          </p:cNvSpPr>
          <p:nvPr/>
        </p:nvSpPr>
        <p:spPr>
          <a:xfrm>
            <a:off x="2687152" y="5262728"/>
            <a:ext cx="952059" cy="926395"/>
          </a:xfrm>
          <a:prstGeom prst="rect">
            <a:avLst/>
          </a:prstGeom>
          <a:solidFill>
            <a:srgbClr val="FFFFFF"/>
          </a:solidFill>
          <a:ln w="3175" cmpd="sng">
            <a:solidFill>
              <a:srgbClr val="0000FF"/>
            </a:solidFill>
          </a:ln>
        </p:spPr>
        <p:txBody>
          <a:bodyPr wrap="square" lIns="91427" tIns="45714" rIns="91427" bIns="45714" rtlCol="0">
            <a:spAutoFit/>
          </a:bodyPr>
          <a:lstStyle/>
          <a:p>
            <a:pPr algn="ctr">
              <a:lnSpc>
                <a:spcPct val="90000"/>
              </a:lnSpc>
            </a:pPr>
            <a:r>
              <a:rPr lang="en-US" sz="1200" dirty="0" smtClean="0"/>
              <a:t>GOOD NEWS OF THE KINGDOM PROMISED</a:t>
            </a:r>
            <a:endParaRPr lang="en-US" sz="1200" dirty="0"/>
          </a:p>
        </p:txBody>
      </p:sp>
      <p:cxnSp>
        <p:nvCxnSpPr>
          <p:cNvPr id="177" name="Straight Arrow Connector 176"/>
          <p:cNvCxnSpPr>
            <a:cxnSpLocks/>
          </p:cNvCxnSpPr>
          <p:nvPr/>
        </p:nvCxnSpPr>
        <p:spPr>
          <a:xfrm>
            <a:off x="7259595" y="649811"/>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06" name="TextBox 105"/>
          <p:cNvSpPr txBox="1">
            <a:spLocks/>
          </p:cNvSpPr>
          <p:nvPr/>
        </p:nvSpPr>
        <p:spPr>
          <a:xfrm>
            <a:off x="6135352" y="2150173"/>
            <a:ext cx="806564" cy="3372194"/>
          </a:xfrm>
          <a:prstGeom prst="rect">
            <a:avLst/>
          </a:prstGeom>
          <a:solidFill>
            <a:srgbClr val="FFFFFF"/>
          </a:solidFill>
          <a:ln w="38100" cmpd="sng">
            <a:solidFill>
              <a:srgbClr val="660066"/>
            </a:solidFill>
          </a:ln>
        </p:spPr>
        <p:txBody>
          <a:bodyPr wrap="square" lIns="91427" tIns="45714" rIns="91427" bIns="45714" rtlCol="0">
            <a:spAutoFit/>
          </a:bodyPr>
          <a:lstStyle/>
          <a:p>
            <a:pPr>
              <a:lnSpc>
                <a:spcPct val="80000"/>
              </a:lnSpc>
            </a:pPr>
            <a:r>
              <a:rPr lang="en-US" sz="1000" dirty="0" smtClean="0">
                <a:solidFill>
                  <a:srgbClr val="660066"/>
                </a:solidFill>
              </a:rPr>
              <a:t>Gen 32:24-32</a:t>
            </a:r>
          </a:p>
          <a:p>
            <a:pPr>
              <a:lnSpc>
                <a:spcPct val="80000"/>
              </a:lnSpc>
            </a:pPr>
            <a:r>
              <a:rPr lang="en-US" sz="1000" dirty="0" smtClean="0">
                <a:solidFill>
                  <a:srgbClr val="660066"/>
                </a:solidFill>
              </a:rPr>
              <a:t>Deut. 29:22-29</a:t>
            </a:r>
          </a:p>
          <a:p>
            <a:pPr>
              <a:lnSpc>
                <a:spcPct val="80000"/>
              </a:lnSpc>
            </a:pPr>
            <a:r>
              <a:rPr lang="en-US" sz="900" dirty="0" smtClean="0">
                <a:solidFill>
                  <a:srgbClr val="660066"/>
                </a:solidFill>
              </a:rPr>
              <a:t/>
            </a:r>
            <a:br>
              <a:rPr lang="en-US" sz="900" dirty="0" smtClean="0">
                <a:solidFill>
                  <a:srgbClr val="660066"/>
                </a:solidFill>
              </a:rPr>
            </a:br>
            <a:r>
              <a:rPr lang="en-US" sz="900" dirty="0" smtClean="0">
                <a:solidFill>
                  <a:srgbClr val="660066"/>
                </a:solidFill>
              </a:rPr>
              <a:t/>
            </a:r>
            <a:br>
              <a:rPr lang="en-US" sz="900" dirty="0" smtClean="0">
                <a:solidFill>
                  <a:srgbClr val="660066"/>
                </a:solidFill>
              </a:rPr>
            </a:br>
            <a:r>
              <a:rPr lang="en-US" sz="900" dirty="0" smtClean="0">
                <a:solidFill>
                  <a:srgbClr val="660066"/>
                </a:solidFill>
              </a:rPr>
              <a:t/>
            </a:r>
            <a:br>
              <a:rPr lang="en-US" sz="900" dirty="0" smtClean="0">
                <a:solidFill>
                  <a:srgbClr val="660066"/>
                </a:solidFill>
              </a:rPr>
            </a:br>
            <a:endParaRPr lang="en-US" sz="900" u="sng" dirty="0" smtClean="0">
              <a:solidFill>
                <a:srgbClr val="660066"/>
              </a:solidFill>
            </a:endParaRPr>
          </a:p>
          <a:p>
            <a:pPr>
              <a:lnSpc>
                <a:spcPct val="80000"/>
              </a:lnSpc>
            </a:pPr>
            <a:r>
              <a:rPr lang="en-US" sz="1000" u="sng" dirty="0" smtClean="0">
                <a:solidFill>
                  <a:srgbClr val="660066"/>
                </a:solidFill>
              </a:rPr>
              <a:t>Israel’s Partial</a:t>
            </a:r>
          </a:p>
          <a:p>
            <a:pPr>
              <a:lnSpc>
                <a:spcPct val="80000"/>
              </a:lnSpc>
            </a:pPr>
            <a:r>
              <a:rPr lang="en-US" sz="1000" u="sng" dirty="0" smtClean="0">
                <a:solidFill>
                  <a:srgbClr val="660066"/>
                </a:solidFill>
              </a:rPr>
              <a:t>Hardening</a:t>
            </a:r>
            <a:endParaRPr lang="en-US" sz="1000" dirty="0" smtClean="0">
              <a:solidFill>
                <a:srgbClr val="660066"/>
              </a:solidFill>
            </a:endParaRPr>
          </a:p>
          <a:p>
            <a:pPr>
              <a:lnSpc>
                <a:spcPct val="80000"/>
              </a:lnSpc>
            </a:pPr>
            <a:r>
              <a:rPr lang="en-US" sz="1000" dirty="0" smtClean="0">
                <a:solidFill>
                  <a:srgbClr val="660066"/>
                </a:solidFill>
              </a:rPr>
              <a:t>Rom. 11:25</a:t>
            </a:r>
          </a:p>
          <a:p>
            <a:pPr>
              <a:lnSpc>
                <a:spcPct val="80000"/>
              </a:lnSpc>
            </a:pPr>
            <a:endParaRPr lang="en-US" sz="1000" dirty="0">
              <a:solidFill>
                <a:srgbClr val="660066"/>
              </a:solidFill>
            </a:endParaRPr>
          </a:p>
          <a:p>
            <a:pPr>
              <a:lnSpc>
                <a:spcPct val="80000"/>
              </a:lnSpc>
            </a:pPr>
            <a:r>
              <a:rPr lang="en-US" sz="1000" u="sng" dirty="0" smtClean="0">
                <a:solidFill>
                  <a:srgbClr val="660066"/>
                </a:solidFill>
              </a:rPr>
              <a:t>Gentile Salvation</a:t>
            </a:r>
            <a:r>
              <a:rPr lang="en-US" sz="1000" dirty="0" smtClean="0">
                <a:solidFill>
                  <a:srgbClr val="660066"/>
                </a:solidFill>
              </a:rPr>
              <a:t/>
            </a:r>
            <a:br>
              <a:rPr lang="en-US" sz="1000" dirty="0" smtClean="0">
                <a:solidFill>
                  <a:srgbClr val="660066"/>
                </a:solidFill>
              </a:rPr>
            </a:br>
            <a:r>
              <a:rPr lang="en-US" sz="1000" dirty="0" smtClean="0">
                <a:solidFill>
                  <a:srgbClr val="660066"/>
                </a:solidFill>
              </a:rPr>
              <a:t>Rom. 11:11</a:t>
            </a:r>
          </a:p>
          <a:p>
            <a:pPr>
              <a:lnSpc>
                <a:spcPct val="80000"/>
              </a:lnSpc>
            </a:pPr>
            <a:endParaRPr lang="en-US" sz="1000" dirty="0">
              <a:solidFill>
                <a:srgbClr val="660066"/>
              </a:solidFill>
            </a:endParaRPr>
          </a:p>
          <a:p>
            <a:pPr>
              <a:lnSpc>
                <a:spcPct val="80000"/>
              </a:lnSpc>
            </a:pPr>
            <a:r>
              <a:rPr lang="en-US" sz="1000" u="sng" dirty="0" smtClean="0">
                <a:solidFill>
                  <a:srgbClr val="660066"/>
                </a:solidFill>
              </a:rPr>
              <a:t>Israel’s</a:t>
            </a:r>
          </a:p>
          <a:p>
            <a:pPr>
              <a:lnSpc>
                <a:spcPct val="80000"/>
              </a:lnSpc>
            </a:pPr>
            <a:r>
              <a:rPr lang="en-US" sz="1000" u="sng" dirty="0" smtClean="0">
                <a:solidFill>
                  <a:srgbClr val="660066"/>
                </a:solidFill>
              </a:rPr>
              <a:t>Provocation</a:t>
            </a:r>
            <a:r>
              <a:rPr lang="en-US" sz="1000" dirty="0" smtClean="0">
                <a:solidFill>
                  <a:srgbClr val="660066"/>
                </a:solidFill>
              </a:rPr>
              <a:t/>
            </a:r>
            <a:br>
              <a:rPr lang="en-US" sz="1000" dirty="0" smtClean="0">
                <a:solidFill>
                  <a:srgbClr val="660066"/>
                </a:solidFill>
              </a:rPr>
            </a:br>
            <a:r>
              <a:rPr lang="en-US" sz="1000" dirty="0" smtClean="0">
                <a:solidFill>
                  <a:srgbClr val="660066"/>
                </a:solidFill>
              </a:rPr>
              <a:t>Rom. 11:26</a:t>
            </a:r>
          </a:p>
          <a:p>
            <a:pPr>
              <a:lnSpc>
                <a:spcPct val="80000"/>
              </a:lnSpc>
            </a:pPr>
            <a:endParaRPr lang="en-US" sz="1000" b="1" dirty="0">
              <a:solidFill>
                <a:srgbClr val="660066"/>
              </a:solidFill>
            </a:endParaRPr>
          </a:p>
          <a:p>
            <a:pPr>
              <a:lnSpc>
                <a:spcPct val="80000"/>
              </a:lnSpc>
            </a:pPr>
            <a:r>
              <a:rPr lang="en-US" sz="1000" dirty="0" smtClean="0">
                <a:solidFill>
                  <a:srgbClr val="660066"/>
                </a:solidFill>
              </a:rPr>
              <a:t>Israel’s </a:t>
            </a:r>
            <a:r>
              <a:rPr lang="en-US" sz="1000" dirty="0">
                <a:solidFill>
                  <a:srgbClr val="660066"/>
                </a:solidFill>
              </a:rPr>
              <a:t>r</a:t>
            </a:r>
            <a:r>
              <a:rPr lang="en-US" sz="1000" dirty="0" smtClean="0">
                <a:solidFill>
                  <a:srgbClr val="660066"/>
                </a:solidFill>
              </a:rPr>
              <a:t>edemption = MERCY</a:t>
            </a:r>
          </a:p>
          <a:p>
            <a:pPr>
              <a:lnSpc>
                <a:spcPct val="80000"/>
              </a:lnSpc>
            </a:pPr>
            <a:r>
              <a:rPr lang="en-US" sz="1000" dirty="0" smtClean="0">
                <a:solidFill>
                  <a:srgbClr val="660066"/>
                </a:solidFill>
              </a:rPr>
              <a:t>Rom. 11:12; 15;30--32</a:t>
            </a:r>
          </a:p>
        </p:txBody>
      </p:sp>
      <p:sp>
        <p:nvSpPr>
          <p:cNvPr id="111" name="Oval 110"/>
          <p:cNvSpPr>
            <a:spLocks noChangeAspect="1"/>
          </p:cNvSpPr>
          <p:nvPr/>
        </p:nvSpPr>
        <p:spPr>
          <a:xfrm>
            <a:off x="7191462" y="589948"/>
            <a:ext cx="126043" cy="11763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FF0000"/>
              </a:solidFill>
            </a:endParaRPr>
          </a:p>
        </p:txBody>
      </p:sp>
      <p:sp>
        <p:nvSpPr>
          <p:cNvPr id="117" name="TextBox 116"/>
          <p:cNvSpPr txBox="1">
            <a:spLocks/>
          </p:cNvSpPr>
          <p:nvPr/>
        </p:nvSpPr>
        <p:spPr>
          <a:xfrm>
            <a:off x="6134953" y="1765038"/>
            <a:ext cx="793266" cy="385863"/>
          </a:xfrm>
          <a:prstGeom prst="rect">
            <a:avLst/>
          </a:prstGeom>
          <a:noFill/>
          <a:ln w="38100" cmpd="sng">
            <a:solidFill>
              <a:srgbClr val="660066"/>
            </a:solidFill>
          </a:ln>
        </p:spPr>
        <p:txBody>
          <a:bodyPr wrap="square" lIns="91427" tIns="45714" rIns="91427" bIns="45714" rtlCol="0">
            <a:spAutoFit/>
          </a:bodyPr>
          <a:lstStyle/>
          <a:p>
            <a:pPr algn="ctr">
              <a:lnSpc>
                <a:spcPct val="90000"/>
              </a:lnSpc>
            </a:pPr>
            <a:r>
              <a:rPr lang="en-US" sz="1050" dirty="0" smtClean="0">
                <a:ln>
                  <a:solidFill>
                    <a:schemeClr val="tx1">
                      <a:alpha val="29000"/>
                    </a:schemeClr>
                  </a:solidFill>
                </a:ln>
                <a:solidFill>
                  <a:srgbClr val="660066"/>
                </a:solidFill>
                <a:effectLst>
                  <a:glow>
                    <a:schemeClr val="tx1">
                      <a:alpha val="0"/>
                    </a:schemeClr>
                  </a:glow>
                </a:effectLst>
              </a:rPr>
              <a:t>The</a:t>
            </a:r>
          </a:p>
          <a:p>
            <a:pPr algn="ctr">
              <a:lnSpc>
                <a:spcPct val="90000"/>
              </a:lnSpc>
            </a:pPr>
            <a:r>
              <a:rPr lang="en-US" sz="1050" dirty="0" smtClean="0">
                <a:ln>
                  <a:solidFill>
                    <a:schemeClr val="tx1">
                      <a:alpha val="29000"/>
                    </a:schemeClr>
                  </a:solidFill>
                </a:ln>
                <a:solidFill>
                  <a:srgbClr val="660066"/>
                </a:solidFill>
                <a:effectLst>
                  <a:glow>
                    <a:schemeClr val="tx1">
                      <a:alpha val="0"/>
                    </a:schemeClr>
                  </a:glow>
                </a:effectLst>
              </a:rPr>
              <a:t>Mystery</a:t>
            </a:r>
            <a:endParaRPr lang="en-US" sz="1050" dirty="0">
              <a:ln>
                <a:solidFill>
                  <a:schemeClr val="tx1">
                    <a:alpha val="29000"/>
                  </a:schemeClr>
                </a:solidFill>
              </a:ln>
              <a:solidFill>
                <a:srgbClr val="660066"/>
              </a:solidFill>
              <a:effectLst>
                <a:glow>
                  <a:schemeClr val="tx1">
                    <a:alpha val="0"/>
                  </a:schemeClr>
                </a:glow>
              </a:effectLst>
            </a:endParaRPr>
          </a:p>
        </p:txBody>
      </p:sp>
      <p:cxnSp>
        <p:nvCxnSpPr>
          <p:cNvPr id="119" name="Straight Arrow Connector 118"/>
          <p:cNvCxnSpPr>
            <a:cxnSpLocks/>
          </p:cNvCxnSpPr>
          <p:nvPr/>
        </p:nvCxnSpPr>
        <p:spPr>
          <a:xfrm>
            <a:off x="6487921" y="590549"/>
            <a:ext cx="0" cy="1096561"/>
          </a:xfrm>
          <a:prstGeom prst="straightConnector1">
            <a:avLst/>
          </a:prstGeom>
          <a:ln w="28575" cmpd="sng">
            <a:solidFill>
              <a:srgbClr val="0000FF">
                <a:alpha val="29000"/>
              </a:srgbClr>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a:spLocks/>
          </p:cNvSpPr>
          <p:nvPr/>
        </p:nvSpPr>
        <p:spPr>
          <a:xfrm>
            <a:off x="5122813" y="2241725"/>
            <a:ext cx="907149" cy="1631204"/>
          </a:xfrm>
          <a:prstGeom prst="rect">
            <a:avLst/>
          </a:prstGeom>
          <a:solidFill>
            <a:schemeClr val="bg1"/>
          </a:solidFill>
          <a:ln w="19050" cmpd="sng">
            <a:solidFill>
              <a:schemeClr val="tx1"/>
            </a:solidFill>
          </a:ln>
        </p:spPr>
        <p:txBody>
          <a:bodyPr wrap="square" lIns="91427" tIns="45714" rIns="91427" bIns="45714" rtlCol="0">
            <a:spAutoFit/>
          </a:bodyPr>
          <a:lstStyle/>
          <a:p>
            <a:r>
              <a:rPr lang="en-US" sz="1000" dirty="0"/>
              <a:t>Is. 32:</a:t>
            </a:r>
            <a:r>
              <a:rPr lang="en-US" sz="1000" dirty="0" smtClean="0"/>
              <a:t>15</a:t>
            </a:r>
          </a:p>
          <a:p>
            <a:r>
              <a:rPr lang="en-US" sz="1000" dirty="0" smtClean="0"/>
              <a:t>Is, 44:3</a:t>
            </a:r>
            <a:endParaRPr lang="en-US" sz="1000" dirty="0"/>
          </a:p>
          <a:p>
            <a:r>
              <a:rPr lang="en-US" sz="1000" dirty="0"/>
              <a:t>Is. 59:21</a:t>
            </a:r>
          </a:p>
          <a:p>
            <a:r>
              <a:rPr lang="en-US" sz="1000" dirty="0"/>
              <a:t>Eze. 11:18-</a:t>
            </a:r>
            <a:r>
              <a:rPr lang="en-US" sz="1000" dirty="0" smtClean="0"/>
              <a:t>20, 36</a:t>
            </a:r>
            <a:r>
              <a:rPr lang="en-US" sz="1000" dirty="0"/>
              <a:t>:</a:t>
            </a:r>
            <a:r>
              <a:rPr lang="en-US" sz="1000" dirty="0" smtClean="0"/>
              <a:t>27, 37</a:t>
            </a:r>
            <a:r>
              <a:rPr lang="en-US" sz="1000" dirty="0"/>
              <a:t>:5; </a:t>
            </a:r>
            <a:r>
              <a:rPr lang="en-US" sz="1000" dirty="0" smtClean="0"/>
              <a:t>14, 39</a:t>
            </a:r>
            <a:r>
              <a:rPr lang="en-US" sz="1000" dirty="0"/>
              <a:t>:29</a:t>
            </a:r>
          </a:p>
          <a:p>
            <a:r>
              <a:rPr lang="en-US" sz="1000" dirty="0"/>
              <a:t>Joel 2:28-</a:t>
            </a:r>
            <a:r>
              <a:rPr lang="en-US" sz="1000" dirty="0" smtClean="0"/>
              <a:t>29</a:t>
            </a:r>
          </a:p>
          <a:p>
            <a:r>
              <a:rPr lang="en-US" sz="1000" dirty="0" smtClean="0"/>
              <a:t>Acts 2</a:t>
            </a:r>
          </a:p>
          <a:p>
            <a:r>
              <a:rPr lang="en-US" sz="1000" dirty="0" smtClean="0"/>
              <a:t>Rom</a:t>
            </a:r>
            <a:r>
              <a:rPr lang="en-US" sz="1000" dirty="0"/>
              <a:t>. </a:t>
            </a:r>
            <a:r>
              <a:rPr lang="en-US" sz="1000" dirty="0" smtClean="0"/>
              <a:t>9:1-3, 15:8</a:t>
            </a:r>
            <a:endParaRPr lang="en-US" sz="1000" dirty="0"/>
          </a:p>
        </p:txBody>
      </p:sp>
      <p:sp>
        <p:nvSpPr>
          <p:cNvPr id="121" name="TextBox 120"/>
          <p:cNvSpPr txBox="1">
            <a:spLocks/>
          </p:cNvSpPr>
          <p:nvPr/>
        </p:nvSpPr>
        <p:spPr>
          <a:xfrm>
            <a:off x="1542734" y="5555326"/>
            <a:ext cx="1047371"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solidFill>
                  <a:srgbClr val="008000"/>
                </a:solidFill>
              </a:rPr>
              <a:t>Blessings</a:t>
            </a:r>
            <a:r>
              <a:rPr lang="en-US" sz="1000" dirty="0" smtClean="0"/>
              <a:t>/</a:t>
            </a:r>
            <a:r>
              <a:rPr lang="en-US" sz="1000" dirty="0" smtClean="0">
                <a:solidFill>
                  <a:srgbClr val="FF0000"/>
                </a:solidFill>
              </a:rPr>
              <a:t>Curses</a:t>
            </a:r>
            <a:endParaRPr lang="en-US" sz="1000" dirty="0">
              <a:solidFill>
                <a:srgbClr val="FF0000"/>
              </a:solidFill>
            </a:endParaRPr>
          </a:p>
        </p:txBody>
      </p:sp>
      <p:sp>
        <p:nvSpPr>
          <p:cNvPr id="123" name="TextBox 122"/>
          <p:cNvSpPr txBox="1">
            <a:spLocks/>
          </p:cNvSpPr>
          <p:nvPr/>
        </p:nvSpPr>
        <p:spPr>
          <a:xfrm>
            <a:off x="1548979" y="5764932"/>
            <a:ext cx="1047371" cy="279664"/>
          </a:xfrm>
          <a:prstGeom prst="rect">
            <a:avLst/>
          </a:prstGeom>
          <a:solidFill>
            <a:srgbClr val="FFFFFF"/>
          </a:solidFill>
          <a:ln w="28575" cmpd="sng">
            <a:solidFill>
              <a:srgbClr val="FF0000"/>
            </a:solidFill>
          </a:ln>
        </p:spPr>
        <p:txBody>
          <a:bodyPr wrap="square" lIns="91427" tIns="45714" rIns="91427" bIns="45714" rtlCol="0">
            <a:spAutoFit/>
          </a:bodyPr>
          <a:lstStyle/>
          <a:p>
            <a:pPr>
              <a:lnSpc>
                <a:spcPct val="80000"/>
              </a:lnSpc>
            </a:pPr>
            <a:r>
              <a:rPr lang="en-US" sz="1000" b="1" dirty="0" smtClean="0"/>
              <a:t>Lev. 26 </a:t>
            </a:r>
          </a:p>
          <a:p>
            <a:pPr>
              <a:lnSpc>
                <a:spcPct val="80000"/>
              </a:lnSpc>
            </a:pPr>
            <a:r>
              <a:rPr lang="en-US" sz="1000" b="1" dirty="0" smtClean="0"/>
              <a:t>Dt. 28-32 </a:t>
            </a:r>
            <a:endParaRPr lang="en-US" sz="1000" b="1" dirty="0"/>
          </a:p>
        </p:txBody>
      </p:sp>
      <p:sp>
        <p:nvSpPr>
          <p:cNvPr id="137" name="TextBox 136"/>
          <p:cNvSpPr txBox="1">
            <a:spLocks/>
          </p:cNvSpPr>
          <p:nvPr/>
        </p:nvSpPr>
        <p:spPr>
          <a:xfrm>
            <a:off x="1541863" y="6056591"/>
            <a:ext cx="1047371" cy="220561"/>
          </a:xfrm>
          <a:prstGeom prst="rect">
            <a:avLst/>
          </a:prstGeom>
          <a:noFill/>
          <a:ln w="19050" cmpd="sng">
            <a:solidFill>
              <a:schemeClr val="tx1"/>
            </a:solidFill>
          </a:ln>
        </p:spPr>
        <p:txBody>
          <a:bodyPr wrap="square" lIns="91427" tIns="45714" rIns="91427" bIns="45714" rtlCol="0">
            <a:spAutoFit/>
          </a:bodyPr>
          <a:lstStyle/>
          <a:p>
            <a:pPr algn="ctr">
              <a:lnSpc>
                <a:spcPct val="80000"/>
              </a:lnSpc>
            </a:pPr>
            <a:r>
              <a:rPr lang="en-US" sz="1000" dirty="0" smtClean="0"/>
              <a:t>RECOUNTING</a:t>
            </a:r>
            <a:endParaRPr lang="en-US" sz="1000" dirty="0"/>
          </a:p>
        </p:txBody>
      </p:sp>
      <p:sp>
        <p:nvSpPr>
          <p:cNvPr id="138" name="TextBox 137"/>
          <p:cNvSpPr txBox="1">
            <a:spLocks/>
          </p:cNvSpPr>
          <p:nvPr/>
        </p:nvSpPr>
        <p:spPr>
          <a:xfrm>
            <a:off x="1540990" y="6287139"/>
            <a:ext cx="1047371" cy="589893"/>
          </a:xfrm>
          <a:prstGeom prst="rect">
            <a:avLst/>
          </a:prstGeom>
          <a:solidFill>
            <a:srgbClr val="FFFFFF"/>
          </a:solidFill>
          <a:ln w="19050" cmpd="sng">
            <a:solidFill>
              <a:schemeClr val="tx1"/>
            </a:solidFill>
          </a:ln>
        </p:spPr>
        <p:txBody>
          <a:bodyPr wrap="square" lIns="91427" tIns="45714" rIns="91427" bIns="45714" rtlCol="0">
            <a:spAutoFit/>
          </a:bodyPr>
          <a:lstStyle/>
          <a:p>
            <a:pPr>
              <a:lnSpc>
                <a:spcPct val="80000"/>
              </a:lnSpc>
            </a:pPr>
            <a:r>
              <a:rPr lang="en-US" sz="1000" dirty="0" smtClean="0"/>
              <a:t>2 Ch. 36:15-21</a:t>
            </a:r>
          </a:p>
          <a:p>
            <a:pPr>
              <a:lnSpc>
                <a:spcPct val="80000"/>
              </a:lnSpc>
            </a:pPr>
            <a:r>
              <a:rPr lang="en-US" sz="1000" dirty="0" smtClean="0"/>
              <a:t>Lam. 2:17</a:t>
            </a:r>
          </a:p>
          <a:p>
            <a:pPr>
              <a:lnSpc>
                <a:spcPct val="80000"/>
              </a:lnSpc>
            </a:pPr>
            <a:r>
              <a:rPr lang="en-US" sz="1000" dirty="0" smtClean="0"/>
              <a:t>Dan. 9:11-19</a:t>
            </a:r>
          </a:p>
          <a:p>
            <a:pPr>
              <a:lnSpc>
                <a:spcPct val="80000"/>
              </a:lnSpc>
            </a:pPr>
            <a:r>
              <a:rPr lang="en-US" sz="1000" dirty="0" smtClean="0"/>
              <a:t>Zech. 1:1-6</a:t>
            </a:r>
            <a:endParaRPr lang="en-US" sz="1000" dirty="0"/>
          </a:p>
        </p:txBody>
      </p:sp>
      <p:sp>
        <p:nvSpPr>
          <p:cNvPr id="140" name="TextBox 139"/>
          <p:cNvSpPr txBox="1">
            <a:spLocks/>
          </p:cNvSpPr>
          <p:nvPr/>
        </p:nvSpPr>
        <p:spPr>
          <a:xfrm>
            <a:off x="6130655" y="5766298"/>
            <a:ext cx="1081764" cy="1064382"/>
          </a:xfrm>
          <a:prstGeom prst="rect">
            <a:avLst/>
          </a:prstGeom>
          <a:solidFill>
            <a:srgbClr val="FFFFFF"/>
          </a:solidFill>
          <a:ln w="28575" cmpd="sng">
            <a:solidFill>
              <a:srgbClr val="FF0000"/>
            </a:solidFill>
          </a:ln>
        </p:spPr>
        <p:txBody>
          <a:bodyPr wrap="square" lIns="91427" tIns="45714" rIns="91427" bIns="45714" rtlCol="0">
            <a:spAutoFit/>
          </a:bodyPr>
          <a:lstStyle/>
          <a:p>
            <a:pPr>
              <a:lnSpc>
                <a:spcPct val="90000"/>
              </a:lnSpc>
            </a:pPr>
            <a:r>
              <a:rPr lang="en-US" sz="1000" dirty="0" smtClean="0"/>
              <a:t>Deut. 32:36</a:t>
            </a:r>
          </a:p>
          <a:p>
            <a:pPr>
              <a:lnSpc>
                <a:spcPct val="90000"/>
              </a:lnSpc>
            </a:pPr>
            <a:r>
              <a:rPr lang="en-US" sz="1000" dirty="0" smtClean="0"/>
              <a:t>Ez. 38-39</a:t>
            </a:r>
          </a:p>
          <a:p>
            <a:pPr>
              <a:lnSpc>
                <a:spcPct val="90000"/>
              </a:lnSpc>
            </a:pPr>
            <a:r>
              <a:rPr lang="en-US" sz="1000" dirty="0" smtClean="0"/>
              <a:t>Dan. 8; 12</a:t>
            </a:r>
          </a:p>
          <a:p>
            <a:pPr>
              <a:lnSpc>
                <a:spcPct val="90000"/>
              </a:lnSpc>
            </a:pPr>
            <a:r>
              <a:rPr lang="en-US" sz="1000" dirty="0" smtClean="0"/>
              <a:t>Jer. 6; 7; 23; 31</a:t>
            </a:r>
          </a:p>
          <a:p>
            <a:pPr>
              <a:lnSpc>
                <a:spcPct val="90000"/>
              </a:lnSpc>
            </a:pPr>
            <a:r>
              <a:rPr lang="en-US" sz="1000" dirty="0" smtClean="0"/>
              <a:t>Mt. 24; Mk. 13; </a:t>
            </a:r>
            <a:r>
              <a:rPr lang="en-US" sz="1000" dirty="0" err="1" smtClean="0"/>
              <a:t>Lk</a:t>
            </a:r>
            <a:r>
              <a:rPr lang="en-US" sz="1000" dirty="0" smtClean="0"/>
              <a:t>. 21</a:t>
            </a:r>
          </a:p>
          <a:p>
            <a:pPr>
              <a:lnSpc>
                <a:spcPct val="90000"/>
              </a:lnSpc>
            </a:pPr>
            <a:r>
              <a:rPr lang="en-US" sz="1000" dirty="0" smtClean="0"/>
              <a:t>REVELATION</a:t>
            </a:r>
          </a:p>
        </p:txBody>
      </p:sp>
      <p:sp>
        <p:nvSpPr>
          <p:cNvPr id="143" name="TextBox 142"/>
          <p:cNvSpPr txBox="1">
            <a:spLocks/>
          </p:cNvSpPr>
          <p:nvPr/>
        </p:nvSpPr>
        <p:spPr>
          <a:xfrm>
            <a:off x="6130193" y="5418514"/>
            <a:ext cx="1084226" cy="343672"/>
          </a:xfrm>
          <a:prstGeom prst="rect">
            <a:avLst/>
          </a:prstGeom>
          <a:solidFill>
            <a:srgbClr val="FFFFFF"/>
          </a:solidFill>
          <a:ln w="28575" cmpd="sng">
            <a:solidFill>
              <a:srgbClr val="FF0000"/>
            </a:solidFill>
            <a:prstDash val="solid"/>
          </a:ln>
        </p:spPr>
        <p:txBody>
          <a:bodyPr wrap="square" lIns="91427" tIns="45714" rIns="91427" bIns="45714" rtlCol="0">
            <a:spAutoFit/>
          </a:bodyPr>
          <a:lstStyle/>
          <a:p>
            <a:pPr algn="ctr">
              <a:lnSpc>
                <a:spcPct val="80000"/>
              </a:lnSpc>
            </a:pPr>
            <a:r>
              <a:rPr lang="en-US" sz="1000" dirty="0" smtClean="0">
                <a:solidFill>
                  <a:srgbClr val="FF0000"/>
                </a:solidFill>
              </a:rPr>
              <a:t>Covenantal</a:t>
            </a:r>
          </a:p>
          <a:p>
            <a:pPr algn="ctr">
              <a:lnSpc>
                <a:spcPct val="80000"/>
              </a:lnSpc>
            </a:pPr>
            <a:r>
              <a:rPr lang="en-US" sz="1000" dirty="0" smtClean="0">
                <a:solidFill>
                  <a:srgbClr val="FF0000"/>
                </a:solidFill>
              </a:rPr>
              <a:t>Judgment</a:t>
            </a:r>
          </a:p>
        </p:txBody>
      </p:sp>
      <p:sp>
        <p:nvSpPr>
          <p:cNvPr id="107" name="TextBox 106"/>
          <p:cNvSpPr txBox="1">
            <a:spLocks/>
          </p:cNvSpPr>
          <p:nvPr/>
        </p:nvSpPr>
        <p:spPr>
          <a:xfrm>
            <a:off x="2685782" y="6138813"/>
            <a:ext cx="961203" cy="696188"/>
          </a:xfrm>
          <a:prstGeom prst="rect">
            <a:avLst/>
          </a:prstGeom>
          <a:solidFill>
            <a:srgbClr val="FFFFFF"/>
          </a:solidFill>
          <a:ln w="3175" cmpd="sng">
            <a:solidFill>
              <a:srgbClr val="0000FF"/>
            </a:solidFill>
          </a:ln>
        </p:spPr>
        <p:txBody>
          <a:bodyPr wrap="square" lIns="91427" tIns="45714" rIns="91427" bIns="45714" rtlCol="0">
            <a:spAutoFit/>
          </a:bodyPr>
          <a:lstStyle/>
          <a:p>
            <a:pPr algn="ctr">
              <a:lnSpc>
                <a:spcPct val="90000"/>
              </a:lnSpc>
            </a:pPr>
            <a:r>
              <a:rPr lang="en-US" sz="1200" b="1" dirty="0" smtClean="0"/>
              <a:t>Ex 15:17-18</a:t>
            </a:r>
          </a:p>
          <a:p>
            <a:pPr algn="ctr">
              <a:lnSpc>
                <a:spcPct val="90000"/>
              </a:lnSpc>
            </a:pPr>
            <a:r>
              <a:rPr lang="en-US" sz="1200" b="1" dirty="0" smtClean="0"/>
              <a:t>2 Sam. 7:12</a:t>
            </a:r>
          </a:p>
          <a:p>
            <a:pPr algn="ctr">
              <a:lnSpc>
                <a:spcPct val="90000"/>
              </a:lnSpc>
            </a:pPr>
            <a:r>
              <a:rPr lang="en-US" sz="1200" b="1" dirty="0" smtClean="0"/>
              <a:t>Daniel 2 Daniel 7</a:t>
            </a:r>
            <a:endParaRPr lang="en-US" sz="1200" b="1" dirty="0"/>
          </a:p>
        </p:txBody>
      </p:sp>
      <p:sp>
        <p:nvSpPr>
          <p:cNvPr id="108" name="TextBox 107"/>
          <p:cNvSpPr txBox="1">
            <a:spLocks/>
          </p:cNvSpPr>
          <p:nvPr/>
        </p:nvSpPr>
        <p:spPr>
          <a:xfrm>
            <a:off x="7963529" y="792500"/>
            <a:ext cx="1161288" cy="276999"/>
          </a:xfrm>
          <a:prstGeom prst="rect">
            <a:avLst/>
          </a:prstGeom>
          <a:noFill/>
          <a:ln w="28575" cmpd="sng">
            <a:noFill/>
          </a:ln>
        </p:spPr>
        <p:txBody>
          <a:bodyPr wrap="square" rtlCol="0">
            <a:spAutoFit/>
          </a:bodyPr>
          <a:lstStyle/>
          <a:p>
            <a:pPr algn="ctr"/>
            <a:r>
              <a:rPr lang="en-US" sz="1200" dirty="0" smtClean="0"/>
              <a:t>SALVATION</a:t>
            </a:r>
            <a:endParaRPr lang="en-US" sz="1200" dirty="0"/>
          </a:p>
        </p:txBody>
      </p:sp>
      <p:sp>
        <p:nvSpPr>
          <p:cNvPr id="109" name="TextBox 108"/>
          <p:cNvSpPr txBox="1">
            <a:spLocks/>
          </p:cNvSpPr>
          <p:nvPr/>
        </p:nvSpPr>
        <p:spPr>
          <a:xfrm>
            <a:off x="146950" y="43529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112" name="TextBox 111"/>
          <p:cNvSpPr txBox="1">
            <a:spLocks/>
          </p:cNvSpPr>
          <p:nvPr/>
        </p:nvSpPr>
        <p:spPr>
          <a:xfrm>
            <a:off x="1137033" y="1777567"/>
            <a:ext cx="275516" cy="1699427"/>
          </a:xfrm>
          <a:prstGeom prst="rect">
            <a:avLst/>
          </a:prstGeom>
          <a:solidFill>
            <a:srgbClr val="008000"/>
          </a:solidFill>
          <a:ln w="19050" cmpd="sng">
            <a:solidFill>
              <a:schemeClr val="tx1"/>
            </a:solidFill>
            <a:prstDash val="solid"/>
          </a:ln>
        </p:spPr>
        <p:txBody>
          <a:bodyPr wrap="square" lIns="91427" tIns="45714" rIns="91427" bIns="45714" rtlCol="0">
            <a:spAutoFit/>
          </a:bodyPr>
          <a:lstStyle/>
          <a:p>
            <a:pPr algn="ctr">
              <a:lnSpc>
                <a:spcPct val="80000"/>
              </a:lnSpc>
            </a:pPr>
            <a:r>
              <a:rPr lang="en-US" sz="1300" dirty="0" smtClean="0">
                <a:solidFill>
                  <a:schemeClr val="bg1"/>
                </a:solidFill>
              </a:rPr>
              <a:t>GEN 3:15 </a:t>
            </a:r>
          </a:p>
          <a:p>
            <a:pPr algn="ctr">
              <a:lnSpc>
                <a:spcPct val="80000"/>
              </a:lnSpc>
            </a:pPr>
            <a:endParaRPr lang="en-US" sz="1300" dirty="0"/>
          </a:p>
          <a:p>
            <a:pPr algn="ctr">
              <a:lnSpc>
                <a:spcPct val="80000"/>
              </a:lnSpc>
            </a:pPr>
            <a:endParaRPr lang="en-US" sz="1300" dirty="0" smtClean="0"/>
          </a:p>
        </p:txBody>
      </p:sp>
      <p:sp>
        <p:nvSpPr>
          <p:cNvPr id="114" name="TextBox 113"/>
          <p:cNvSpPr txBox="1">
            <a:spLocks/>
          </p:cNvSpPr>
          <p:nvPr/>
        </p:nvSpPr>
        <p:spPr>
          <a:xfrm>
            <a:off x="7664402" y="1779412"/>
            <a:ext cx="255326" cy="3016699"/>
          </a:xfrm>
          <a:prstGeom prst="rect">
            <a:avLst/>
          </a:prstGeom>
          <a:solidFill>
            <a:srgbClr val="008000"/>
          </a:solidFill>
          <a:ln w="19050" cmpd="sng">
            <a:solidFill>
              <a:srgbClr val="000000"/>
            </a:solidFill>
            <a:prstDash val="solid"/>
          </a:ln>
        </p:spPr>
        <p:txBody>
          <a:bodyPr wrap="square" lIns="91427" tIns="45714" rIns="91427" bIns="45714" rtlCol="0">
            <a:spAutoFit/>
          </a:bodyPr>
          <a:lstStyle/>
          <a:p>
            <a:pPr algn="ctr">
              <a:lnSpc>
                <a:spcPct val="70000"/>
              </a:lnSpc>
            </a:pPr>
            <a:r>
              <a:rPr lang="en-US" sz="1100" dirty="0" smtClean="0">
                <a:solidFill>
                  <a:srgbClr val="FFFFFF"/>
                </a:solidFill>
              </a:rPr>
              <a:t>SATAN’S</a:t>
            </a:r>
          </a:p>
          <a:p>
            <a:pPr algn="ctr">
              <a:lnSpc>
                <a:spcPct val="70000"/>
              </a:lnSpc>
            </a:pPr>
            <a:r>
              <a:rPr lang="en-US" sz="1100" dirty="0" smtClean="0">
                <a:solidFill>
                  <a:srgbClr val="FFFFFF"/>
                </a:solidFill>
              </a:rPr>
              <a:t> CRUSHING</a:t>
            </a:r>
          </a:p>
          <a:p>
            <a:pPr algn="ctr">
              <a:lnSpc>
                <a:spcPct val="70000"/>
              </a:lnSpc>
            </a:pPr>
            <a:r>
              <a:rPr lang="en-US" sz="1100" dirty="0" smtClean="0">
                <a:solidFill>
                  <a:srgbClr val="FFFFFF"/>
                </a:solidFill>
              </a:rPr>
              <a:t>BEGINS</a:t>
            </a:r>
            <a:endParaRPr lang="en-US" sz="1300" dirty="0">
              <a:solidFill>
                <a:srgbClr val="FFFFFF"/>
              </a:solidFill>
            </a:endParaRPr>
          </a:p>
          <a:p>
            <a:pPr algn="ctr">
              <a:lnSpc>
                <a:spcPct val="70000"/>
              </a:lnSpc>
            </a:pPr>
            <a:endParaRPr lang="en-US" sz="1300" dirty="0" smtClean="0">
              <a:solidFill>
                <a:srgbClr val="FFFFFF"/>
              </a:solidFill>
            </a:endParaRPr>
          </a:p>
        </p:txBody>
      </p:sp>
      <p:sp>
        <p:nvSpPr>
          <p:cNvPr id="99" name="TextBox 98"/>
          <p:cNvSpPr txBox="1">
            <a:spLocks/>
          </p:cNvSpPr>
          <p:nvPr/>
        </p:nvSpPr>
        <p:spPr>
          <a:xfrm>
            <a:off x="7976495" y="3976465"/>
            <a:ext cx="1044311" cy="246209"/>
          </a:xfrm>
          <a:prstGeom prst="rect">
            <a:avLst/>
          </a:prstGeom>
          <a:solidFill>
            <a:srgbClr val="FFFFFF"/>
          </a:solidFill>
          <a:ln w="19050" cmpd="sng">
            <a:solidFill>
              <a:schemeClr val="tx1"/>
            </a:solidFill>
          </a:ln>
        </p:spPr>
        <p:txBody>
          <a:bodyPr wrap="square" lIns="91427" tIns="45714" rIns="91427" bIns="45714" rtlCol="0">
            <a:spAutoFit/>
          </a:bodyPr>
          <a:lstStyle/>
          <a:p>
            <a:pPr algn="ctr"/>
            <a:r>
              <a:rPr lang="en-US" sz="1000" dirty="0" smtClean="0"/>
              <a:t>ISRAEL</a:t>
            </a:r>
            <a:endParaRPr lang="en-US" sz="1000" dirty="0"/>
          </a:p>
        </p:txBody>
      </p:sp>
      <p:sp>
        <p:nvSpPr>
          <p:cNvPr id="126" name="TextBox 125"/>
          <p:cNvSpPr txBox="1">
            <a:spLocks/>
          </p:cNvSpPr>
          <p:nvPr/>
        </p:nvSpPr>
        <p:spPr>
          <a:xfrm>
            <a:off x="4779213" y="1767919"/>
            <a:ext cx="247494" cy="5074279"/>
          </a:xfrm>
          <a:prstGeom prst="rect">
            <a:avLst/>
          </a:prstGeom>
          <a:solidFill>
            <a:srgbClr val="FFFFFF"/>
          </a:solidFill>
          <a:ln w="3175" cmpd="sng">
            <a:solidFill>
              <a:srgbClr val="0000FF"/>
            </a:solidFill>
          </a:ln>
        </p:spPr>
        <p:txBody>
          <a:bodyPr wrap="square" lIns="91427" tIns="45714" rIns="91427" bIns="45714" rtlCol="0">
            <a:spAutoFit/>
          </a:bodyPr>
          <a:lstStyle/>
          <a:p>
            <a:pPr algn="ctr"/>
            <a:r>
              <a:rPr lang="en-US" sz="1300" dirty="0" smtClean="0"/>
              <a:t>EW COVENANT</a:t>
            </a:r>
          </a:p>
          <a:p>
            <a:pPr algn="ctr"/>
            <a:r>
              <a:rPr lang="en-US" sz="1300" dirty="0" smtClean="0"/>
              <a:t>INAUGURATED</a:t>
            </a:r>
          </a:p>
          <a:p>
            <a:pPr algn="ctr"/>
            <a:endParaRPr lang="en-US" sz="1300" dirty="0"/>
          </a:p>
          <a:p>
            <a:pPr algn="ctr"/>
            <a:endParaRPr lang="en-US" sz="1300" dirty="0"/>
          </a:p>
        </p:txBody>
      </p:sp>
      <p:sp>
        <p:nvSpPr>
          <p:cNvPr id="23" name="TextBox 22"/>
          <p:cNvSpPr txBox="1"/>
          <p:nvPr/>
        </p:nvSpPr>
        <p:spPr>
          <a:xfrm rot="16200000">
            <a:off x="6623572" y="941179"/>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sp>
        <p:nvSpPr>
          <p:cNvPr id="141" name="Oval 140"/>
          <p:cNvSpPr>
            <a:spLocks/>
          </p:cNvSpPr>
          <p:nvPr/>
        </p:nvSpPr>
        <p:spPr>
          <a:xfrm>
            <a:off x="7337523" y="441895"/>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45" name="TextBox 144"/>
          <p:cNvSpPr txBox="1">
            <a:spLocks/>
          </p:cNvSpPr>
          <p:nvPr/>
        </p:nvSpPr>
        <p:spPr>
          <a:xfrm>
            <a:off x="7342111" y="389308"/>
            <a:ext cx="325704" cy="369320"/>
          </a:xfrm>
          <a:prstGeom prst="rect">
            <a:avLst/>
          </a:prstGeom>
          <a:noFill/>
          <a:ln>
            <a:noFill/>
          </a:ln>
        </p:spPr>
        <p:txBody>
          <a:bodyPr wrap="none" lIns="91427" tIns="45714" rIns="91427" bIns="45714" rtlCol="0">
            <a:spAutoFit/>
          </a:bodyPr>
          <a:lstStyle/>
          <a:p>
            <a:r>
              <a:rPr lang="en-US" b="1" dirty="0" smtClean="0"/>
              <a:t>A</a:t>
            </a:r>
            <a:endParaRPr lang="en-US" b="1" dirty="0"/>
          </a:p>
        </p:txBody>
      </p:sp>
      <p:sp>
        <p:nvSpPr>
          <p:cNvPr id="148" name="Oval 147"/>
          <p:cNvSpPr>
            <a:spLocks/>
          </p:cNvSpPr>
          <p:nvPr/>
        </p:nvSpPr>
        <p:spPr>
          <a:xfrm>
            <a:off x="7348554" y="754448"/>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50" name="Oval 149"/>
          <p:cNvSpPr>
            <a:spLocks/>
          </p:cNvSpPr>
          <p:nvPr/>
        </p:nvSpPr>
        <p:spPr>
          <a:xfrm>
            <a:off x="7349152" y="1043410"/>
            <a:ext cx="316839" cy="301751"/>
          </a:xfrm>
          <a:prstGeom prst="ellipse">
            <a:avLst/>
          </a:prstGeom>
          <a:solidFill>
            <a:schemeClr val="bg1"/>
          </a:solidFill>
          <a:ln w="12700" cmpd="sng">
            <a:solidFill>
              <a:srgbClr val="0000FF"/>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r>
              <a:rPr lang="en-US" dirty="0" smtClean="0"/>
              <a:t>A</a:t>
            </a:r>
            <a:endParaRPr lang="en-US" dirty="0"/>
          </a:p>
        </p:txBody>
      </p:sp>
      <p:sp>
        <p:nvSpPr>
          <p:cNvPr id="151" name="TextBox 150"/>
          <p:cNvSpPr txBox="1">
            <a:spLocks/>
          </p:cNvSpPr>
          <p:nvPr/>
        </p:nvSpPr>
        <p:spPr>
          <a:xfrm>
            <a:off x="7325929" y="712665"/>
            <a:ext cx="386393" cy="369320"/>
          </a:xfrm>
          <a:prstGeom prst="rect">
            <a:avLst/>
          </a:prstGeom>
          <a:noFill/>
        </p:spPr>
        <p:txBody>
          <a:bodyPr wrap="none" lIns="91427" tIns="45714" rIns="91427" bIns="45714" rtlCol="0">
            <a:spAutoFit/>
          </a:bodyPr>
          <a:lstStyle/>
          <a:p>
            <a:r>
              <a:rPr lang="en-US" b="1" dirty="0" smtClean="0"/>
              <a:t>M</a:t>
            </a:r>
            <a:endParaRPr lang="en-US" b="1" dirty="0"/>
          </a:p>
        </p:txBody>
      </p:sp>
      <p:sp>
        <p:nvSpPr>
          <p:cNvPr id="152" name="TextBox 151"/>
          <p:cNvSpPr txBox="1">
            <a:spLocks/>
          </p:cNvSpPr>
          <p:nvPr/>
        </p:nvSpPr>
        <p:spPr>
          <a:xfrm>
            <a:off x="7347462" y="998198"/>
            <a:ext cx="330150" cy="369320"/>
          </a:xfrm>
          <a:prstGeom prst="rect">
            <a:avLst/>
          </a:prstGeom>
          <a:noFill/>
        </p:spPr>
        <p:txBody>
          <a:bodyPr wrap="none" lIns="91427" tIns="45714" rIns="91427" bIns="45714" rtlCol="0">
            <a:spAutoFit/>
          </a:bodyPr>
          <a:lstStyle/>
          <a:p>
            <a:r>
              <a:rPr lang="en-US" b="1" dirty="0"/>
              <a:t>D</a:t>
            </a:r>
          </a:p>
        </p:txBody>
      </p:sp>
      <p:cxnSp>
        <p:nvCxnSpPr>
          <p:cNvPr id="153" name="Straight Arrow Connector 152"/>
          <p:cNvCxnSpPr>
            <a:cxnSpLocks/>
          </p:cNvCxnSpPr>
          <p:nvPr/>
        </p:nvCxnSpPr>
        <p:spPr>
          <a:xfrm flipH="1" flipV="1">
            <a:off x="7470749" y="5593571"/>
            <a:ext cx="0" cy="285936"/>
          </a:xfrm>
          <a:prstGeom prst="straightConnector1">
            <a:avLst/>
          </a:prstGeom>
          <a:ln w="28575" cmpd="sng">
            <a:solidFill>
              <a:srgbClr val="008000">
                <a:alpha val="70000"/>
              </a:srgb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15429" y="1527080"/>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59" name="TextBox 158"/>
          <p:cNvSpPr txBox="1"/>
          <p:nvPr/>
        </p:nvSpPr>
        <p:spPr>
          <a:xfrm>
            <a:off x="9109970" y="1528019"/>
            <a:ext cx="300082"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59" name="TextBox 58"/>
          <p:cNvSpPr txBox="1"/>
          <p:nvPr/>
        </p:nvSpPr>
        <p:spPr>
          <a:xfrm>
            <a:off x="202133" y="185790"/>
            <a:ext cx="6895262" cy="276999"/>
          </a:xfrm>
          <a:prstGeom prst="rect">
            <a:avLst/>
          </a:prstGeom>
          <a:noFill/>
          <a:ln w="3175" cmpd="sng">
            <a:noFill/>
          </a:ln>
        </p:spPr>
        <p:txBody>
          <a:bodyPr wrap="none" rtlCol="0">
            <a:spAutoFit/>
          </a:bodyPr>
          <a:lstStyle/>
          <a:p>
            <a:pPr algn="ctr"/>
            <a:r>
              <a:rPr lang="en-US" sz="1200" b="1" dirty="0" smtClean="0"/>
              <a:t>This Age:  Mt. 12:32, 13:39, 24:3; 28:20; Mk. 10:30; </a:t>
            </a:r>
            <a:r>
              <a:rPr lang="en-US" sz="1200" b="1" dirty="0" err="1" smtClean="0"/>
              <a:t>Lk</a:t>
            </a:r>
            <a:r>
              <a:rPr lang="en-US" sz="1200" b="1" dirty="0" smtClean="0"/>
              <a:t>. 20:35; Rom. 8:18-25; Gal. 1:4; Eph. 2:7; 2 Tim 4:6-8</a:t>
            </a:r>
            <a:endParaRPr lang="en-US" sz="1200" b="1" dirty="0"/>
          </a:p>
        </p:txBody>
      </p:sp>
      <p:sp>
        <p:nvSpPr>
          <p:cNvPr id="60" name="TextBox 59"/>
          <p:cNvSpPr txBox="1"/>
          <p:nvPr/>
        </p:nvSpPr>
        <p:spPr>
          <a:xfrm>
            <a:off x="7241441" y="146832"/>
            <a:ext cx="1023688" cy="276999"/>
          </a:xfrm>
          <a:prstGeom prst="rect">
            <a:avLst/>
          </a:prstGeom>
          <a:noFill/>
        </p:spPr>
        <p:txBody>
          <a:bodyPr wrap="none" rtlCol="0">
            <a:spAutoFit/>
          </a:bodyPr>
          <a:lstStyle/>
          <a:p>
            <a:r>
              <a:rPr lang="en-US" sz="1200" b="1" dirty="0" smtClean="0"/>
              <a:t>Age To Come </a:t>
            </a:r>
            <a:endParaRPr lang="en-US" sz="1200" b="1" dirty="0"/>
          </a:p>
        </p:txBody>
      </p:sp>
      <p:cxnSp>
        <p:nvCxnSpPr>
          <p:cNvPr id="160" name="Straight Connector 159"/>
          <p:cNvCxnSpPr>
            <a:cxnSpLocks/>
          </p:cNvCxnSpPr>
          <p:nvPr/>
        </p:nvCxnSpPr>
        <p:spPr>
          <a:xfrm>
            <a:off x="133485" y="236873"/>
            <a:ext cx="7131254" cy="0"/>
          </a:xfrm>
          <a:prstGeom prst="line">
            <a:avLst/>
          </a:prstGeom>
          <a:ln w="12700" cmpd="sng">
            <a:solidFill>
              <a:schemeClr val="tx1"/>
            </a:solidFill>
            <a:prstDash val="sysDash"/>
            <a:headEnd type="oval"/>
            <a:tailEnd type="oval"/>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a:cxnSpLocks/>
          </p:cNvCxnSpPr>
          <p:nvPr/>
        </p:nvCxnSpPr>
        <p:spPr>
          <a:xfrm>
            <a:off x="7265151" y="236873"/>
            <a:ext cx="1993391" cy="0"/>
          </a:xfrm>
          <a:prstGeom prst="line">
            <a:avLst/>
          </a:prstGeom>
          <a:ln w="12700" cmpd="sng">
            <a:solidFill>
              <a:schemeClr val="tx1"/>
            </a:solidFill>
            <a:prstDash val="sysDash"/>
            <a:headEnd type="oval"/>
            <a:tailEnd type="oval"/>
          </a:ln>
        </p:spPr>
        <p:style>
          <a:lnRef idx="2">
            <a:schemeClr val="accent1"/>
          </a:lnRef>
          <a:fillRef idx="0">
            <a:schemeClr val="accent1"/>
          </a:fillRef>
          <a:effectRef idx="1">
            <a:schemeClr val="accent1"/>
          </a:effectRef>
          <a:fontRef idx="minor">
            <a:schemeClr val="tx1"/>
          </a:fontRef>
        </p:style>
      </p:cxnSp>
      <p:sp>
        <p:nvSpPr>
          <p:cNvPr id="163" name="TextBox 162"/>
          <p:cNvSpPr txBox="1">
            <a:spLocks/>
          </p:cNvSpPr>
          <p:nvPr/>
        </p:nvSpPr>
        <p:spPr>
          <a:xfrm>
            <a:off x="9044316" y="5549672"/>
            <a:ext cx="563558" cy="897926"/>
          </a:xfrm>
          <a:prstGeom prst="rect">
            <a:avLst/>
          </a:prstGeom>
          <a:solidFill>
            <a:srgbClr val="FFFFFF"/>
          </a:solidFill>
          <a:ln w="19050" cmpd="sng">
            <a:solidFill>
              <a:srgbClr val="FF0000"/>
            </a:solidFill>
          </a:ln>
        </p:spPr>
        <p:txBody>
          <a:bodyPr wrap="square" lIns="91427" tIns="45714" rIns="91427" bIns="45714" rtlCol="0">
            <a:spAutoFit/>
          </a:bodyPr>
          <a:lstStyle/>
          <a:p>
            <a:pPr algn="ctr">
              <a:lnSpc>
                <a:spcPct val="90000"/>
              </a:lnSpc>
            </a:pPr>
            <a:r>
              <a:rPr lang="en-US" sz="1000" dirty="0" smtClean="0"/>
              <a:t>Satan/wicked thrown in </a:t>
            </a:r>
            <a:r>
              <a:rPr lang="en-US" sz="900" dirty="0" smtClean="0"/>
              <a:t>Lake of Fire Forever</a:t>
            </a:r>
          </a:p>
        </p:txBody>
      </p:sp>
      <p:sp>
        <p:nvSpPr>
          <p:cNvPr id="174" name="TextBox 173"/>
          <p:cNvSpPr txBox="1">
            <a:spLocks/>
          </p:cNvSpPr>
          <p:nvPr/>
        </p:nvSpPr>
        <p:spPr>
          <a:xfrm>
            <a:off x="7338356" y="1753899"/>
            <a:ext cx="265314" cy="5013664"/>
          </a:xfrm>
          <a:prstGeom prst="rect">
            <a:avLst/>
          </a:prstGeom>
          <a:solidFill>
            <a:srgbClr val="FFFFFF"/>
          </a:solidFill>
          <a:ln w="19050" cmpd="sng">
            <a:solidFill>
              <a:srgbClr val="008000"/>
            </a:solidFill>
            <a:prstDash val="solid"/>
          </a:ln>
        </p:spPr>
        <p:txBody>
          <a:bodyPr wrap="square" lIns="91427" tIns="45714" rIns="91427" bIns="45714" rtlCol="0">
            <a:spAutoFit/>
          </a:bodyPr>
          <a:lstStyle/>
          <a:p>
            <a:pPr algn="ctr">
              <a:lnSpc>
                <a:spcPct val="70000"/>
              </a:lnSpc>
            </a:pPr>
            <a:r>
              <a:rPr lang="en-US" sz="1200" dirty="0" smtClean="0"/>
              <a:t>COVENANTAL</a:t>
            </a:r>
          </a:p>
          <a:p>
            <a:pPr algn="ctr">
              <a:lnSpc>
                <a:spcPct val="70000"/>
              </a:lnSpc>
            </a:pPr>
            <a:r>
              <a:rPr lang="en-US" sz="1200" dirty="0" smtClean="0"/>
              <a:t> FULFILLMENT</a:t>
            </a:r>
          </a:p>
          <a:p>
            <a:pPr algn="ctr">
              <a:lnSpc>
                <a:spcPct val="70000"/>
              </a:lnSpc>
            </a:pPr>
            <a:r>
              <a:rPr lang="en-US" sz="1200" dirty="0" smtClean="0"/>
              <a:t> BEGINS</a:t>
            </a:r>
          </a:p>
          <a:p>
            <a:pPr algn="ctr">
              <a:lnSpc>
                <a:spcPct val="70000"/>
              </a:lnSpc>
            </a:pPr>
            <a:r>
              <a:rPr lang="en-US" sz="1200" dirty="0" smtClean="0"/>
              <a:t>  ON EARTH</a:t>
            </a:r>
            <a:endParaRPr lang="en-US" sz="1250" dirty="0" smtClean="0"/>
          </a:p>
        </p:txBody>
      </p:sp>
      <p:sp>
        <p:nvSpPr>
          <p:cNvPr id="90" name="Oval 89"/>
          <p:cNvSpPr>
            <a:spLocks noChangeAspect="1"/>
          </p:cNvSpPr>
          <p:nvPr/>
        </p:nvSpPr>
        <p:spPr>
          <a:xfrm>
            <a:off x="7151245" y="1612615"/>
            <a:ext cx="244917" cy="228580"/>
          </a:xfrm>
          <a:prstGeom prst="ellips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91427" tIns="45714" rIns="91427" bIns="45714" spcCol="0" rtlCol="0" anchor="ctr"/>
          <a:lstStyle/>
          <a:p>
            <a:pPr algn="ctr"/>
            <a:endParaRPr lang="en-US" dirty="0">
              <a:solidFill>
                <a:srgbClr val="FF0000"/>
              </a:solidFill>
            </a:endParaRPr>
          </a:p>
        </p:txBody>
      </p:sp>
      <p:sp>
        <p:nvSpPr>
          <p:cNvPr id="158" name="TextBox 157"/>
          <p:cNvSpPr txBox="1"/>
          <p:nvPr/>
        </p:nvSpPr>
        <p:spPr>
          <a:xfrm>
            <a:off x="7133669" y="1538508"/>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22" name="TextBox 121"/>
          <p:cNvSpPr txBox="1">
            <a:spLocks/>
          </p:cNvSpPr>
          <p:nvPr/>
        </p:nvSpPr>
        <p:spPr>
          <a:xfrm>
            <a:off x="105709" y="5741372"/>
            <a:ext cx="932664" cy="207737"/>
          </a:xfrm>
          <a:prstGeom prst="rect">
            <a:avLst/>
          </a:prstGeom>
          <a:noFill/>
          <a:ln w="19050" cmpd="sng">
            <a:solidFill>
              <a:schemeClr val="tx1"/>
            </a:solidFill>
          </a:ln>
        </p:spPr>
        <p:txBody>
          <a:bodyPr wrap="square" lIns="91427" tIns="45714" rIns="91427" bIns="45714" rtlCol="0">
            <a:spAutoFit/>
          </a:bodyPr>
          <a:lstStyle/>
          <a:p>
            <a:pPr algn="ctr">
              <a:lnSpc>
                <a:spcPct val="70000"/>
              </a:lnSpc>
            </a:pPr>
            <a:r>
              <a:rPr lang="en-US" sz="1000" dirty="0" smtClean="0"/>
              <a:t>ISRAEL-People</a:t>
            </a:r>
            <a:endParaRPr lang="en-US" sz="1000" dirty="0"/>
          </a:p>
        </p:txBody>
      </p:sp>
      <p:sp>
        <p:nvSpPr>
          <p:cNvPr id="125" name="TextBox 124"/>
          <p:cNvSpPr txBox="1">
            <a:spLocks/>
          </p:cNvSpPr>
          <p:nvPr/>
        </p:nvSpPr>
        <p:spPr>
          <a:xfrm>
            <a:off x="105704" y="5115076"/>
            <a:ext cx="932664" cy="638624"/>
          </a:xfrm>
          <a:prstGeom prst="rect">
            <a:avLst/>
          </a:prstGeom>
          <a:noFill/>
          <a:ln w="19050" cmpd="sng">
            <a:solidFill>
              <a:schemeClr val="tx1"/>
            </a:solidFill>
          </a:ln>
        </p:spPr>
        <p:txBody>
          <a:bodyPr wrap="square" lIns="91427" tIns="45714" rIns="91427" bIns="45714" rtlCol="0">
            <a:spAutoFit/>
          </a:bodyPr>
          <a:lstStyle/>
          <a:p>
            <a:pPr>
              <a:lnSpc>
                <a:spcPct val="70000"/>
              </a:lnSpc>
            </a:pPr>
            <a:r>
              <a:rPr lang="en-US" sz="1000" dirty="0" smtClean="0"/>
              <a:t>Gen. 17 </a:t>
            </a:r>
          </a:p>
          <a:p>
            <a:pPr>
              <a:lnSpc>
                <a:spcPct val="70000"/>
              </a:lnSpc>
            </a:pPr>
            <a:r>
              <a:rPr lang="en-US" sz="1000" dirty="0" smtClean="0"/>
              <a:t>Ex. 15</a:t>
            </a:r>
            <a:br>
              <a:rPr lang="en-US" sz="1000" dirty="0" smtClean="0"/>
            </a:br>
            <a:r>
              <a:rPr lang="en-US" sz="1000" dirty="0" smtClean="0"/>
              <a:t>2 Chron. 6:6</a:t>
            </a:r>
            <a:br>
              <a:rPr lang="en-US" sz="1000" dirty="0" smtClean="0"/>
            </a:br>
            <a:r>
              <a:rPr lang="en-US" sz="1000" dirty="0" smtClean="0"/>
              <a:t>Jer. 2:7; 3:17</a:t>
            </a:r>
            <a:br>
              <a:rPr lang="en-US" sz="1000" dirty="0" smtClean="0"/>
            </a:br>
            <a:r>
              <a:rPr lang="en-US" sz="1000" dirty="0" smtClean="0"/>
              <a:t>Zech. 1-2</a:t>
            </a:r>
            <a:endParaRPr lang="en-US" sz="1000" dirty="0"/>
          </a:p>
        </p:txBody>
      </p:sp>
      <p:sp>
        <p:nvSpPr>
          <p:cNvPr id="37" name="TextBox 36"/>
          <p:cNvSpPr txBox="1">
            <a:spLocks/>
          </p:cNvSpPr>
          <p:nvPr/>
        </p:nvSpPr>
        <p:spPr>
          <a:xfrm>
            <a:off x="1143172" y="3199840"/>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Tree>
    <p:extLst>
      <p:ext uri="{BB962C8B-B14F-4D97-AF65-F5344CB8AC3E}">
        <p14:creationId xmlns:p14="http://schemas.microsoft.com/office/powerpoint/2010/main" val="168968427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32-Point Star 14"/>
          <p:cNvSpPr>
            <a:spLocks noChangeAspect="1"/>
          </p:cNvSpPr>
          <p:nvPr/>
        </p:nvSpPr>
        <p:spPr>
          <a:xfrm>
            <a:off x="1535911" y="3754117"/>
            <a:ext cx="2157984" cy="2157984"/>
          </a:xfrm>
          <a:prstGeom prst="star32">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Israel’s</a:t>
            </a:r>
          </a:p>
          <a:p>
            <a:pPr algn="ctr"/>
            <a:r>
              <a:rPr lang="en-US" sz="1200" dirty="0" smtClean="0">
                <a:solidFill>
                  <a:srgbClr val="000000"/>
                </a:solidFill>
              </a:rPr>
              <a:t>Disobedience</a:t>
            </a:r>
            <a:endParaRPr lang="en-US" sz="1200" dirty="0">
              <a:solidFill>
                <a:srgbClr val="000000"/>
              </a:solidFill>
            </a:endParaRPr>
          </a:p>
        </p:txBody>
      </p:sp>
      <p:sp>
        <p:nvSpPr>
          <p:cNvPr id="14" name="32-Point Star 13"/>
          <p:cNvSpPr>
            <a:spLocks noChangeAspect="1"/>
          </p:cNvSpPr>
          <p:nvPr/>
        </p:nvSpPr>
        <p:spPr>
          <a:xfrm>
            <a:off x="33019" y="2357120"/>
            <a:ext cx="2157984" cy="2157984"/>
          </a:xfrm>
          <a:prstGeom prst="star32">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God’s</a:t>
            </a:r>
          </a:p>
          <a:p>
            <a:pPr algn="ctr"/>
            <a:r>
              <a:rPr lang="en-US" sz="1600" dirty="0" smtClean="0">
                <a:solidFill>
                  <a:srgbClr val="000000"/>
                </a:solidFill>
              </a:rPr>
              <a:t>Covenant</a:t>
            </a:r>
            <a:endParaRPr lang="en-US" sz="1600" dirty="0">
              <a:solidFill>
                <a:srgbClr val="000000"/>
              </a:solidFill>
            </a:endParaRPr>
          </a:p>
        </p:txBody>
      </p:sp>
      <p:sp>
        <p:nvSpPr>
          <p:cNvPr id="16" name="32-Point Star 15"/>
          <p:cNvSpPr>
            <a:spLocks noChangeAspect="1"/>
          </p:cNvSpPr>
          <p:nvPr/>
        </p:nvSpPr>
        <p:spPr>
          <a:xfrm>
            <a:off x="1557017" y="934720"/>
            <a:ext cx="2157984" cy="2157984"/>
          </a:xfrm>
          <a:prstGeom prst="star32">
            <a:avLst/>
          </a:prstGeom>
          <a:solidFill>
            <a:srgbClr val="00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1"/>
                </a:solidFill>
              </a:rPr>
              <a:t>Israel’s</a:t>
            </a:r>
          </a:p>
          <a:p>
            <a:pPr algn="ctr"/>
            <a:r>
              <a:rPr lang="en-US" sz="1400" dirty="0" smtClean="0">
                <a:solidFill>
                  <a:schemeClr val="tx1"/>
                </a:solidFill>
              </a:rPr>
              <a:t>Obedience</a:t>
            </a:r>
            <a:endParaRPr lang="en-US" sz="1400" dirty="0">
              <a:solidFill>
                <a:schemeClr val="tx1"/>
              </a:solidFill>
            </a:endParaRPr>
          </a:p>
        </p:txBody>
      </p:sp>
      <p:sp>
        <p:nvSpPr>
          <p:cNvPr id="23" name="32-Point Star 22"/>
          <p:cNvSpPr>
            <a:spLocks noChangeAspect="1"/>
          </p:cNvSpPr>
          <p:nvPr/>
        </p:nvSpPr>
        <p:spPr>
          <a:xfrm>
            <a:off x="3624574" y="934720"/>
            <a:ext cx="2157984" cy="2157984"/>
          </a:xfrm>
          <a:prstGeom prst="star32">
            <a:avLst/>
          </a:prstGeom>
          <a:solidFill>
            <a:srgbClr val="00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Blessing</a:t>
            </a:r>
          </a:p>
        </p:txBody>
      </p:sp>
      <p:sp>
        <p:nvSpPr>
          <p:cNvPr id="24" name="32-Point Star 23"/>
          <p:cNvSpPr>
            <a:spLocks noChangeAspect="1"/>
          </p:cNvSpPr>
          <p:nvPr/>
        </p:nvSpPr>
        <p:spPr>
          <a:xfrm>
            <a:off x="3630669" y="3721950"/>
            <a:ext cx="2157984" cy="2157984"/>
          </a:xfrm>
          <a:prstGeom prst="star32">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Curses</a:t>
            </a:r>
          </a:p>
        </p:txBody>
      </p:sp>
      <p:sp>
        <p:nvSpPr>
          <p:cNvPr id="25" name="32-Point Star 24"/>
          <p:cNvSpPr>
            <a:spLocks noChangeAspect="1"/>
          </p:cNvSpPr>
          <p:nvPr/>
        </p:nvSpPr>
        <p:spPr>
          <a:xfrm>
            <a:off x="5685945" y="934720"/>
            <a:ext cx="2157984" cy="2157984"/>
          </a:xfrm>
          <a:prstGeom prst="star32">
            <a:avLst/>
          </a:prstGeom>
          <a:solidFill>
            <a:srgbClr val="00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rgbClr val="000000"/>
                </a:solidFill>
              </a:rPr>
              <a:t>Stay in Land</a:t>
            </a:r>
          </a:p>
          <a:p>
            <a:pPr algn="ctr"/>
            <a:r>
              <a:rPr lang="en-US" sz="1000" dirty="0" smtClean="0">
                <a:solidFill>
                  <a:srgbClr val="000000"/>
                </a:solidFill>
              </a:rPr>
              <a:t>Peace in Land</a:t>
            </a:r>
          </a:p>
          <a:p>
            <a:pPr algn="ctr"/>
            <a:r>
              <a:rPr lang="en-US" sz="1000" dirty="0" smtClean="0">
                <a:solidFill>
                  <a:srgbClr val="000000"/>
                </a:solidFill>
              </a:rPr>
              <a:t>Head of All Nations</a:t>
            </a:r>
          </a:p>
          <a:p>
            <a:pPr algn="ctr"/>
            <a:r>
              <a:rPr lang="en-US" sz="1000" dirty="0" smtClean="0">
                <a:solidFill>
                  <a:srgbClr val="000000"/>
                </a:solidFill>
              </a:rPr>
              <a:t>God Dwelling in Land</a:t>
            </a:r>
          </a:p>
          <a:p>
            <a:pPr algn="ctr"/>
            <a:r>
              <a:rPr lang="en-US" sz="1000" dirty="0" smtClean="0">
                <a:solidFill>
                  <a:srgbClr val="000000"/>
                </a:solidFill>
              </a:rPr>
              <a:t>Blessing on Crops/Cattle</a:t>
            </a:r>
          </a:p>
          <a:p>
            <a:pPr algn="ctr"/>
            <a:endParaRPr lang="en-US" sz="1000" dirty="0" smtClean="0">
              <a:solidFill>
                <a:srgbClr val="000000"/>
              </a:solidFill>
            </a:endParaRPr>
          </a:p>
        </p:txBody>
      </p:sp>
      <p:sp>
        <p:nvSpPr>
          <p:cNvPr id="26" name="32-Point Star 25"/>
          <p:cNvSpPr>
            <a:spLocks noChangeAspect="1"/>
          </p:cNvSpPr>
          <p:nvPr/>
        </p:nvSpPr>
        <p:spPr>
          <a:xfrm>
            <a:off x="5696893" y="3754117"/>
            <a:ext cx="2157984" cy="2157984"/>
          </a:xfrm>
          <a:prstGeom prst="star32">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rgbClr val="000000"/>
                </a:solidFill>
              </a:rPr>
              <a:t>Exiled from Land</a:t>
            </a:r>
          </a:p>
          <a:p>
            <a:pPr algn="ctr"/>
            <a:r>
              <a:rPr lang="en-US" sz="1000" dirty="0" smtClean="0">
                <a:solidFill>
                  <a:srgbClr val="000000"/>
                </a:solidFill>
              </a:rPr>
              <a:t>War/Unrest in Land</a:t>
            </a:r>
          </a:p>
          <a:p>
            <a:pPr algn="ctr"/>
            <a:r>
              <a:rPr lang="en-US" sz="1000" dirty="0" smtClean="0">
                <a:solidFill>
                  <a:srgbClr val="000000"/>
                </a:solidFill>
              </a:rPr>
              <a:t>Tail of Nations</a:t>
            </a:r>
          </a:p>
          <a:p>
            <a:pPr algn="ctr"/>
            <a:r>
              <a:rPr lang="en-US" sz="1000" dirty="0" smtClean="0">
                <a:solidFill>
                  <a:srgbClr val="000000"/>
                </a:solidFill>
              </a:rPr>
              <a:t>God Not Dwelling</a:t>
            </a:r>
          </a:p>
          <a:p>
            <a:pPr algn="ctr"/>
            <a:r>
              <a:rPr lang="en-US" sz="1000" dirty="0" smtClean="0">
                <a:solidFill>
                  <a:srgbClr val="000000"/>
                </a:solidFill>
              </a:rPr>
              <a:t>Cattle/ Crops Suffer</a:t>
            </a:r>
          </a:p>
        </p:txBody>
      </p:sp>
      <p:sp>
        <p:nvSpPr>
          <p:cNvPr id="27" name="TextBox 26"/>
          <p:cNvSpPr txBox="1">
            <a:spLocks noChangeAspect="1"/>
          </p:cNvSpPr>
          <p:nvPr/>
        </p:nvSpPr>
        <p:spPr>
          <a:xfrm>
            <a:off x="1043941" y="233680"/>
            <a:ext cx="7528560" cy="400110"/>
          </a:xfrm>
          <a:prstGeom prst="rect">
            <a:avLst/>
          </a:prstGeom>
          <a:noFill/>
        </p:spPr>
        <p:txBody>
          <a:bodyPr wrap="square" rtlCol="0">
            <a:spAutoFit/>
          </a:bodyPr>
          <a:lstStyle/>
          <a:p>
            <a:r>
              <a:rPr lang="en-US" sz="2000" u="sng" dirty="0" smtClean="0"/>
              <a:t>The Gears of Scripture Concerning </a:t>
            </a:r>
            <a:r>
              <a:rPr lang="en-US" sz="2000" u="sng" dirty="0"/>
              <a:t>Leviticus </a:t>
            </a:r>
            <a:r>
              <a:rPr lang="en-US" sz="2000" u="sng" dirty="0" smtClean="0"/>
              <a:t>26 and Deuteronomy 28</a:t>
            </a:r>
            <a:endParaRPr lang="en-US" sz="2000" u="sng" dirty="0"/>
          </a:p>
        </p:txBody>
      </p:sp>
      <p:sp>
        <p:nvSpPr>
          <p:cNvPr id="10" name="32-Point Star 9"/>
          <p:cNvSpPr>
            <a:spLocks noChangeAspect="1"/>
          </p:cNvSpPr>
          <p:nvPr/>
        </p:nvSpPr>
        <p:spPr>
          <a:xfrm>
            <a:off x="7200901" y="2357120"/>
            <a:ext cx="2157984" cy="2157984"/>
          </a:xfrm>
          <a:prstGeom prst="star32">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God’s</a:t>
            </a:r>
          </a:p>
          <a:p>
            <a:pPr algn="ctr"/>
            <a:r>
              <a:rPr lang="en-US" sz="1400" dirty="0" smtClean="0">
                <a:solidFill>
                  <a:srgbClr val="000000"/>
                </a:solidFill>
              </a:rPr>
              <a:t>Faithfulness</a:t>
            </a:r>
            <a:endParaRPr lang="en-US" sz="1400" dirty="0">
              <a:solidFill>
                <a:srgbClr val="000000"/>
              </a:solidFill>
            </a:endParaRPr>
          </a:p>
        </p:txBody>
      </p:sp>
    </p:spTree>
    <p:extLst>
      <p:ext uri="{BB962C8B-B14F-4D97-AF65-F5344CB8AC3E}">
        <p14:creationId xmlns:p14="http://schemas.microsoft.com/office/powerpoint/2010/main" val="3414189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32-Point Star 13"/>
          <p:cNvSpPr>
            <a:spLocks noChangeAspect="1"/>
          </p:cNvSpPr>
          <p:nvPr/>
        </p:nvSpPr>
        <p:spPr>
          <a:xfrm>
            <a:off x="1869446" y="735100"/>
            <a:ext cx="5867678" cy="5867684"/>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God’s</a:t>
            </a:r>
          </a:p>
          <a:p>
            <a:pPr algn="ctr"/>
            <a:r>
              <a:rPr lang="en-US" sz="1600" dirty="0" smtClean="0">
                <a:solidFill>
                  <a:srgbClr val="000000"/>
                </a:solidFill>
              </a:rPr>
              <a:t>Covenant</a:t>
            </a:r>
            <a:endParaRPr lang="en-US" sz="1600" dirty="0">
              <a:solidFill>
                <a:srgbClr val="000000"/>
              </a:solidFill>
            </a:endParaRPr>
          </a:p>
        </p:txBody>
      </p:sp>
      <p:sp>
        <p:nvSpPr>
          <p:cNvPr id="16" name="32-Point Star 15"/>
          <p:cNvSpPr>
            <a:spLocks noChangeAspect="1"/>
          </p:cNvSpPr>
          <p:nvPr/>
        </p:nvSpPr>
        <p:spPr>
          <a:xfrm>
            <a:off x="3428993" y="1940560"/>
            <a:ext cx="1399034" cy="1399032"/>
          </a:xfrm>
          <a:prstGeom prst="star32">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chemeClr val="tx1"/>
                </a:solidFill>
              </a:rPr>
              <a:t>Laws</a:t>
            </a:r>
            <a:endParaRPr lang="en-US" sz="900" dirty="0">
              <a:solidFill>
                <a:schemeClr val="tx1"/>
              </a:solidFill>
            </a:endParaRPr>
          </a:p>
        </p:txBody>
      </p:sp>
      <p:sp>
        <p:nvSpPr>
          <p:cNvPr id="23" name="32-Point Star 22"/>
          <p:cNvSpPr>
            <a:spLocks noChangeAspect="1"/>
          </p:cNvSpPr>
          <p:nvPr/>
        </p:nvSpPr>
        <p:spPr>
          <a:xfrm>
            <a:off x="4719301" y="1940560"/>
            <a:ext cx="1399034" cy="1399032"/>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Commands</a:t>
            </a:r>
          </a:p>
        </p:txBody>
      </p:sp>
      <p:sp>
        <p:nvSpPr>
          <p:cNvPr id="24" name="32-Point Star 23"/>
          <p:cNvSpPr>
            <a:spLocks noChangeAspect="1"/>
          </p:cNvSpPr>
          <p:nvPr/>
        </p:nvSpPr>
        <p:spPr>
          <a:xfrm>
            <a:off x="3469633" y="4053837"/>
            <a:ext cx="1399034" cy="1399032"/>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rgbClr val="000000"/>
                </a:solidFill>
              </a:rPr>
              <a:t>Precepts</a:t>
            </a:r>
          </a:p>
        </p:txBody>
      </p:sp>
      <p:sp>
        <p:nvSpPr>
          <p:cNvPr id="25" name="32-Point Star 24"/>
          <p:cNvSpPr>
            <a:spLocks noChangeAspect="1"/>
          </p:cNvSpPr>
          <p:nvPr/>
        </p:nvSpPr>
        <p:spPr>
          <a:xfrm>
            <a:off x="5481308" y="2966717"/>
            <a:ext cx="1397663" cy="1397661"/>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Ordinances</a:t>
            </a:r>
          </a:p>
        </p:txBody>
      </p:sp>
      <p:sp>
        <p:nvSpPr>
          <p:cNvPr id="26" name="32-Point Star 25"/>
          <p:cNvSpPr>
            <a:spLocks noChangeAspect="1"/>
          </p:cNvSpPr>
          <p:nvPr/>
        </p:nvSpPr>
        <p:spPr>
          <a:xfrm>
            <a:off x="4790430" y="4063997"/>
            <a:ext cx="1399034" cy="1399032"/>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rgbClr val="000000"/>
                </a:solidFill>
              </a:rPr>
              <a:t>Statutes</a:t>
            </a:r>
          </a:p>
        </p:txBody>
      </p:sp>
      <p:sp>
        <p:nvSpPr>
          <p:cNvPr id="27" name="TextBox 26"/>
          <p:cNvSpPr txBox="1"/>
          <p:nvPr/>
        </p:nvSpPr>
        <p:spPr>
          <a:xfrm>
            <a:off x="1076960" y="132080"/>
            <a:ext cx="7528560" cy="369332"/>
          </a:xfrm>
          <a:prstGeom prst="rect">
            <a:avLst/>
          </a:prstGeom>
          <a:noFill/>
        </p:spPr>
        <p:txBody>
          <a:bodyPr wrap="square" rtlCol="0">
            <a:spAutoFit/>
          </a:bodyPr>
          <a:lstStyle/>
          <a:p>
            <a:pPr algn="ctr"/>
            <a:r>
              <a:rPr lang="en-US" dirty="0" smtClean="0"/>
              <a:t>The Components of the Covenant</a:t>
            </a:r>
            <a:endParaRPr lang="en-US" dirty="0"/>
          </a:p>
        </p:txBody>
      </p:sp>
      <p:sp>
        <p:nvSpPr>
          <p:cNvPr id="15" name="32-Point Star 14"/>
          <p:cNvSpPr>
            <a:spLocks noChangeAspect="1"/>
          </p:cNvSpPr>
          <p:nvPr/>
        </p:nvSpPr>
        <p:spPr>
          <a:xfrm>
            <a:off x="2677153" y="2997194"/>
            <a:ext cx="1399034" cy="1399032"/>
          </a:xfrm>
          <a:prstGeom prst="star3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Judgments</a:t>
            </a:r>
          </a:p>
        </p:txBody>
      </p:sp>
    </p:spTree>
    <p:extLst>
      <p:ext uri="{BB962C8B-B14F-4D97-AF65-F5344CB8AC3E}">
        <p14:creationId xmlns:p14="http://schemas.microsoft.com/office/powerpoint/2010/main" val="40383375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53832"/>
            <a:ext cx="8641080" cy="480823"/>
          </a:xfrm>
        </p:spPr>
        <p:txBody>
          <a:bodyPr>
            <a:normAutofit/>
          </a:bodyPr>
          <a:lstStyle/>
          <a:p>
            <a:r>
              <a:rPr lang="en-US" sz="2000" dirty="0" smtClean="0"/>
              <a:t>Chiliasm Illustrated in Scripture</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83257388"/>
              </p:ext>
            </p:extLst>
          </p:nvPr>
        </p:nvGraphicFramePr>
        <p:xfrm>
          <a:off x="479427" y="373871"/>
          <a:ext cx="8642349" cy="6400800"/>
        </p:xfrm>
        <a:graphic>
          <a:graphicData uri="http://schemas.openxmlformats.org/drawingml/2006/table">
            <a:tbl>
              <a:tblPr firstRow="1" bandRow="1">
                <a:tableStyleId>{5C22544A-7EE6-4342-B048-85BDC9FD1C3A}</a:tableStyleId>
              </a:tblPr>
              <a:tblGrid>
                <a:gridCol w="2880783"/>
                <a:gridCol w="2880783"/>
                <a:gridCol w="2880783"/>
              </a:tblGrid>
              <a:tr h="640080">
                <a:tc>
                  <a:txBody>
                    <a:bodyPr/>
                    <a:lstStyle/>
                    <a:p>
                      <a:r>
                        <a:rPr lang="en-US" dirty="0" smtClean="0"/>
                        <a:t>Creation</a:t>
                      </a:r>
                      <a:endParaRPr lang="en-US" dirty="0"/>
                    </a:p>
                  </a:txBody>
                  <a:tcPr/>
                </a:tc>
                <a:tc>
                  <a:txBody>
                    <a:bodyPr/>
                    <a:lstStyle/>
                    <a:p>
                      <a:r>
                        <a:rPr lang="en-US" dirty="0" smtClean="0"/>
                        <a:t>6 day</a:t>
                      </a:r>
                      <a:r>
                        <a:rPr lang="en-US" baseline="0" dirty="0" smtClean="0"/>
                        <a:t> creation</a:t>
                      </a:r>
                      <a:endParaRPr lang="en-US" dirty="0"/>
                    </a:p>
                  </a:txBody>
                  <a:tcPr/>
                </a:tc>
                <a:tc>
                  <a:txBody>
                    <a:bodyPr/>
                    <a:lstStyle/>
                    <a:p>
                      <a:r>
                        <a:rPr lang="en-US" dirty="0" smtClean="0"/>
                        <a:t>1 day rest</a:t>
                      </a:r>
                      <a:endParaRPr lang="en-US" dirty="0"/>
                    </a:p>
                  </a:txBody>
                  <a:tcPr/>
                </a:tc>
              </a:tr>
              <a:tr h="640080">
                <a:tc>
                  <a:txBody>
                    <a:bodyPr/>
                    <a:lstStyle/>
                    <a:p>
                      <a:r>
                        <a:rPr lang="en-US" dirty="0" smtClean="0"/>
                        <a:t>Moses </a:t>
                      </a:r>
                      <a:endParaRPr lang="en-US" dirty="0"/>
                    </a:p>
                  </a:txBody>
                  <a:tcPr/>
                </a:tc>
                <a:tc>
                  <a:txBody>
                    <a:bodyPr/>
                    <a:lstStyle/>
                    <a:p>
                      <a:r>
                        <a:rPr lang="en-US" dirty="0" smtClean="0"/>
                        <a:t>6</a:t>
                      </a:r>
                      <a:r>
                        <a:rPr lang="en-US" baseline="0" dirty="0" smtClean="0"/>
                        <a:t> days waiting, 7</a:t>
                      </a:r>
                      <a:r>
                        <a:rPr lang="en-US" baseline="30000" dirty="0" smtClean="0"/>
                        <a:t>th</a:t>
                      </a:r>
                      <a:r>
                        <a:rPr lang="en-US" baseline="0" dirty="0" smtClean="0"/>
                        <a:t> God calls</a:t>
                      </a:r>
                      <a:endParaRPr lang="en-US" dirty="0"/>
                    </a:p>
                  </a:txBody>
                  <a:tcPr/>
                </a:tc>
                <a:tc>
                  <a:txBody>
                    <a:bodyPr/>
                    <a:lstStyle/>
                    <a:p>
                      <a:r>
                        <a:rPr lang="en-US" dirty="0" smtClean="0"/>
                        <a:t>Ex. 24; 31:12-17</a:t>
                      </a:r>
                      <a:endParaRPr lang="en-US" dirty="0"/>
                    </a:p>
                  </a:txBody>
                  <a:tcPr/>
                </a:tc>
              </a:tr>
              <a:tr h="640080">
                <a:tc>
                  <a:txBody>
                    <a:bodyPr/>
                    <a:lstStyle/>
                    <a:p>
                      <a:r>
                        <a:rPr lang="en-US" dirty="0" smtClean="0"/>
                        <a:t>Jericho</a:t>
                      </a:r>
                      <a:endParaRPr lang="en-US" dirty="0"/>
                    </a:p>
                  </a:txBody>
                  <a:tcPr/>
                </a:tc>
                <a:tc>
                  <a:txBody>
                    <a:bodyPr/>
                    <a:lstStyle/>
                    <a:p>
                      <a:r>
                        <a:rPr lang="en-US" dirty="0" smtClean="0"/>
                        <a:t>7</a:t>
                      </a:r>
                      <a:r>
                        <a:rPr lang="en-US" baseline="30000" dirty="0" smtClean="0"/>
                        <a:t>th</a:t>
                      </a:r>
                      <a:r>
                        <a:rPr lang="en-US" dirty="0" smtClean="0"/>
                        <a:t> day walls fell down</a:t>
                      </a:r>
                      <a:endParaRPr lang="en-US" dirty="0"/>
                    </a:p>
                  </a:txBody>
                  <a:tcPr/>
                </a:tc>
                <a:tc>
                  <a:txBody>
                    <a:bodyPr/>
                    <a:lstStyle/>
                    <a:p>
                      <a:endParaRPr lang="en-US" dirty="0"/>
                    </a:p>
                  </a:txBody>
                  <a:tcPr/>
                </a:tc>
              </a:tr>
              <a:tr h="640080">
                <a:tc>
                  <a:txBody>
                    <a:bodyPr/>
                    <a:lstStyle/>
                    <a:p>
                      <a:r>
                        <a:rPr lang="en-US" dirty="0" smtClean="0"/>
                        <a:t>Joseph</a:t>
                      </a:r>
                      <a:endParaRPr lang="en-US" dirty="0"/>
                    </a:p>
                  </a:txBody>
                  <a:tcPr/>
                </a:tc>
                <a:tc>
                  <a:txBody>
                    <a:bodyPr/>
                    <a:lstStyle/>
                    <a:p>
                      <a:r>
                        <a:rPr lang="en-US" dirty="0" smtClean="0"/>
                        <a:t>Contemplating</a:t>
                      </a:r>
                      <a:r>
                        <a:rPr lang="is-IS" dirty="0" smtClean="0"/>
                        <a:t>…</a:t>
                      </a:r>
                      <a:endParaRPr lang="en-US" dirty="0"/>
                    </a:p>
                  </a:txBody>
                  <a:tcPr/>
                </a:tc>
                <a:tc>
                  <a:txBody>
                    <a:bodyPr/>
                    <a:lstStyle/>
                    <a:p>
                      <a:endParaRPr lang="en-US"/>
                    </a:p>
                  </a:txBody>
                  <a:tcPr/>
                </a:tc>
              </a:tr>
              <a:tr h="640080">
                <a:tc>
                  <a:txBody>
                    <a:bodyPr/>
                    <a:lstStyle/>
                    <a:p>
                      <a:r>
                        <a:rPr lang="en-US" dirty="0" smtClean="0"/>
                        <a:t>Lampstand in Temple</a:t>
                      </a:r>
                      <a:endParaRPr lang="en-US" dirty="0"/>
                    </a:p>
                  </a:txBody>
                  <a:tcPr/>
                </a:tc>
                <a:tc>
                  <a:txBody>
                    <a:bodyPr/>
                    <a:lstStyle/>
                    <a:p>
                      <a:r>
                        <a:rPr lang="en-US" dirty="0" smtClean="0"/>
                        <a:t>7 Lamps</a:t>
                      </a:r>
                      <a:r>
                        <a:rPr lang="en-US" baseline="0" dirty="0" smtClean="0"/>
                        <a:t> of fire</a:t>
                      </a:r>
                      <a:endParaRPr lang="en-US" dirty="0"/>
                    </a:p>
                  </a:txBody>
                  <a:tcPr/>
                </a:tc>
                <a:tc>
                  <a:txBody>
                    <a:bodyPr/>
                    <a:lstStyle/>
                    <a:p>
                      <a:endParaRPr lang="en-US" dirty="0"/>
                    </a:p>
                  </a:txBody>
                  <a:tcPr/>
                </a:tc>
              </a:tr>
              <a:tr h="640080">
                <a:tc>
                  <a:txBody>
                    <a:bodyPr/>
                    <a:lstStyle/>
                    <a:p>
                      <a:r>
                        <a:rPr lang="en-US" dirty="0" smtClean="0"/>
                        <a:t>Hosea Passage</a:t>
                      </a:r>
                      <a:endParaRPr lang="en-US" dirty="0"/>
                    </a:p>
                  </a:txBody>
                  <a:tcPr/>
                </a:tc>
                <a:tc>
                  <a:txBody>
                    <a:bodyPr/>
                    <a:lstStyle/>
                    <a:p>
                      <a:r>
                        <a:rPr lang="is-IS" dirty="0" smtClean="0"/>
                        <a:t>…</a:t>
                      </a:r>
                      <a:r>
                        <a:rPr lang="en-US" dirty="0" smtClean="0"/>
                        <a:t>On the third day</a:t>
                      </a:r>
                      <a:endParaRPr lang="en-US" dirty="0"/>
                    </a:p>
                  </a:txBody>
                  <a:tcPr/>
                </a:tc>
                <a:tc>
                  <a:txBody>
                    <a:bodyPr/>
                    <a:lstStyle/>
                    <a:p>
                      <a:r>
                        <a:rPr lang="en-US" dirty="0" smtClean="0"/>
                        <a:t>6:2-3</a:t>
                      </a:r>
                      <a:endParaRPr lang="en-US" dirty="0"/>
                    </a:p>
                  </a:txBody>
                  <a:tcPr/>
                </a:tc>
              </a:tr>
              <a:tr h="640080">
                <a:tc>
                  <a:txBody>
                    <a:bodyPr/>
                    <a:lstStyle/>
                    <a:p>
                      <a:r>
                        <a:rPr lang="en-US" dirty="0" smtClean="0"/>
                        <a:t>Jesus and Lazarus</a:t>
                      </a:r>
                      <a:endParaRPr lang="en-US" dirty="0"/>
                    </a:p>
                  </a:txBody>
                  <a:tcPr/>
                </a:tc>
                <a:tc>
                  <a:txBody>
                    <a:bodyPr/>
                    <a:lstStyle/>
                    <a:p>
                      <a:r>
                        <a:rPr lang="en-US" dirty="0" smtClean="0"/>
                        <a:t>Possibility?</a:t>
                      </a:r>
                      <a:endParaRPr lang="en-US" dirty="0"/>
                    </a:p>
                  </a:txBody>
                  <a:tcPr/>
                </a:tc>
                <a:tc>
                  <a:txBody>
                    <a:bodyPr/>
                    <a:lstStyle/>
                    <a:p>
                      <a:r>
                        <a:rPr lang="en-US" dirty="0" smtClean="0"/>
                        <a:t>John 11</a:t>
                      </a:r>
                      <a:endParaRPr lang="en-US" dirty="0"/>
                    </a:p>
                  </a:txBody>
                  <a:tcPr/>
                </a:tc>
              </a:tr>
              <a:tr h="640080">
                <a:tc>
                  <a:txBody>
                    <a:bodyPr/>
                    <a:lstStyle/>
                    <a:p>
                      <a:r>
                        <a:rPr lang="en-US" dirty="0" smtClean="0"/>
                        <a:t>Jesus Death</a:t>
                      </a:r>
                      <a:r>
                        <a:rPr lang="en-US" baseline="0" dirty="0" smtClean="0"/>
                        <a:t> and Resurrection</a:t>
                      </a:r>
                      <a:endParaRPr lang="en-US" dirty="0"/>
                    </a:p>
                  </a:txBody>
                  <a:tcPr/>
                </a:tc>
                <a:tc>
                  <a:txBody>
                    <a:bodyPr/>
                    <a:lstStyle/>
                    <a:p>
                      <a:r>
                        <a:rPr lang="en-US" dirty="0" smtClean="0"/>
                        <a:t>Rises on the third day</a:t>
                      </a:r>
                      <a:endParaRPr lang="en-US" dirty="0"/>
                    </a:p>
                  </a:txBody>
                  <a:tcPr/>
                </a:tc>
                <a:tc>
                  <a:txBody>
                    <a:bodyPr/>
                    <a:lstStyle/>
                    <a:p>
                      <a:endParaRPr lang="en-US" dirty="0"/>
                    </a:p>
                  </a:txBody>
                  <a:tcPr/>
                </a:tc>
              </a:tr>
              <a:tr h="640080">
                <a:tc>
                  <a:txBody>
                    <a:bodyPr/>
                    <a:lstStyle/>
                    <a:p>
                      <a:r>
                        <a:rPr lang="en-US" dirty="0" smtClean="0"/>
                        <a:t>Revelation</a:t>
                      </a:r>
                      <a:endParaRPr lang="en-US" dirty="0"/>
                    </a:p>
                  </a:txBody>
                  <a:tcPr/>
                </a:tc>
                <a:tc>
                  <a:txBody>
                    <a:bodyPr/>
                    <a:lstStyle/>
                    <a:p>
                      <a:r>
                        <a:rPr lang="en-US" dirty="0" smtClean="0"/>
                        <a:t>7 Spirits of God</a:t>
                      </a:r>
                      <a:endParaRPr lang="en-US" dirty="0"/>
                    </a:p>
                  </a:txBody>
                  <a:tcPr/>
                </a:tc>
                <a:tc>
                  <a:txBody>
                    <a:bodyPr/>
                    <a:lstStyle/>
                    <a:p>
                      <a:r>
                        <a:rPr lang="en-US" dirty="0" smtClean="0"/>
                        <a:t>Rev. 4</a:t>
                      </a:r>
                      <a:endParaRPr lang="en-US" dirty="0"/>
                    </a:p>
                  </a:txBody>
                  <a:tcPr/>
                </a:tc>
              </a:tr>
              <a:tr h="640080">
                <a:tc>
                  <a:txBody>
                    <a:bodyPr/>
                    <a:lstStyle/>
                    <a:p>
                      <a:r>
                        <a:rPr lang="en-US" dirty="0" smtClean="0"/>
                        <a:t>Millennial Reign</a:t>
                      </a:r>
                      <a:endParaRPr lang="en-US" dirty="0"/>
                    </a:p>
                  </a:txBody>
                  <a:tcPr/>
                </a:tc>
                <a:tc>
                  <a:txBody>
                    <a:bodyPr/>
                    <a:lstStyle/>
                    <a:p>
                      <a:r>
                        <a:rPr lang="en-US" baseline="0" dirty="0" smtClean="0"/>
                        <a:t>6 mentions of 1000 years</a:t>
                      </a:r>
                      <a:endParaRPr lang="en-US" dirty="0"/>
                    </a:p>
                  </a:txBody>
                  <a:tcPr/>
                </a:tc>
                <a:tc>
                  <a:txBody>
                    <a:bodyPr/>
                    <a:lstStyle/>
                    <a:p>
                      <a:r>
                        <a:rPr lang="en-US" dirty="0" smtClean="0"/>
                        <a:t>Rev. 20</a:t>
                      </a:r>
                      <a:endParaRPr lang="en-US" dirty="0"/>
                    </a:p>
                  </a:txBody>
                  <a:tcPr/>
                </a:tc>
              </a:tr>
            </a:tbl>
          </a:graphicData>
        </a:graphic>
      </p:graphicFrame>
    </p:spTree>
    <p:extLst>
      <p:ext uri="{BB962C8B-B14F-4D97-AF65-F5344CB8AC3E}">
        <p14:creationId xmlns:p14="http://schemas.microsoft.com/office/powerpoint/2010/main" val="1361529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p:cNvSpPr>
          <p:nvPr/>
        </p:nvSpPr>
        <p:spPr>
          <a:xfrm>
            <a:off x="77264" y="300718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Man</a:t>
            </a:r>
            <a:endParaRPr lang="en-US" sz="1200" b="1" dirty="0"/>
          </a:p>
        </p:txBody>
      </p:sp>
      <p:sp>
        <p:nvSpPr>
          <p:cNvPr id="37" name="TextBox 36"/>
          <p:cNvSpPr txBox="1">
            <a:spLocks/>
          </p:cNvSpPr>
          <p:nvPr/>
        </p:nvSpPr>
        <p:spPr>
          <a:xfrm>
            <a:off x="187051" y="1705258"/>
            <a:ext cx="794036" cy="1258281"/>
          </a:xfrm>
          <a:prstGeom prst="rect">
            <a:avLst/>
          </a:prstGeom>
          <a:noFill/>
          <a:ln w="19050" cmpd="sng">
            <a:solidFill>
              <a:schemeClr val="tx1"/>
            </a:solidFill>
          </a:ln>
        </p:spPr>
        <p:txBody>
          <a:bodyPr wrap="square" lIns="91427" tIns="45714" rIns="91427" bIns="45714" rtlCol="0">
            <a:spAutoFit/>
          </a:bodyPr>
          <a:lstStyle/>
          <a:p>
            <a:pPr algn="ctr">
              <a:lnSpc>
                <a:spcPct val="90000"/>
              </a:lnSpc>
            </a:pPr>
            <a:r>
              <a:rPr lang="en-US" sz="1200" b="1" dirty="0" smtClean="0"/>
              <a:t>YHWH’s Temple</a:t>
            </a:r>
          </a:p>
          <a:p>
            <a:pPr algn="ctr">
              <a:lnSpc>
                <a:spcPct val="90000"/>
              </a:lnSpc>
            </a:pPr>
            <a:r>
              <a:rPr lang="en-US" sz="1000" b="1" dirty="0" smtClean="0"/>
              <a:t>H</a:t>
            </a:r>
          </a:p>
          <a:p>
            <a:pPr algn="ctr">
              <a:lnSpc>
                <a:spcPct val="90000"/>
              </a:lnSpc>
            </a:pPr>
            <a:r>
              <a:rPr lang="en-US" sz="1000" b="1" dirty="0" smtClean="0"/>
              <a:t>H</a:t>
            </a:r>
          </a:p>
          <a:p>
            <a:pPr algn="ctr">
              <a:lnSpc>
                <a:spcPct val="90000"/>
              </a:lnSpc>
            </a:pPr>
            <a:r>
              <a:rPr lang="en-US" sz="1000" b="1" dirty="0" smtClean="0"/>
              <a:t>H</a:t>
            </a:r>
          </a:p>
          <a:p>
            <a:pPr algn="ctr">
              <a:lnSpc>
                <a:spcPct val="90000"/>
              </a:lnSpc>
            </a:pPr>
            <a:endParaRPr lang="en-US" sz="1000" b="1" dirty="0"/>
          </a:p>
          <a:p>
            <a:pPr algn="ctr">
              <a:lnSpc>
                <a:spcPct val="90000"/>
              </a:lnSpc>
            </a:pPr>
            <a:endParaRPr lang="en-US" sz="1000" b="1" dirty="0" smtClean="0"/>
          </a:p>
          <a:p>
            <a:pPr algn="ctr">
              <a:lnSpc>
                <a:spcPct val="90000"/>
              </a:lnSpc>
            </a:pPr>
            <a:endParaRPr lang="en-US" sz="1000" b="1" dirty="0"/>
          </a:p>
        </p:txBody>
      </p:sp>
      <p:sp>
        <p:nvSpPr>
          <p:cNvPr id="2" name="Title 1"/>
          <p:cNvSpPr>
            <a:spLocks noGrp="1"/>
          </p:cNvSpPr>
          <p:nvPr>
            <p:ph type="title"/>
          </p:nvPr>
        </p:nvSpPr>
        <p:spPr>
          <a:xfrm>
            <a:off x="480060" y="-156478"/>
            <a:ext cx="8641080" cy="1008715"/>
          </a:xfrm>
        </p:spPr>
        <p:txBody>
          <a:bodyPr>
            <a:normAutofit/>
          </a:bodyPr>
          <a:lstStyle/>
          <a:p>
            <a:r>
              <a:rPr lang="en-US" sz="3200" u="sng" dirty="0" smtClean="0"/>
              <a:t>Chiliasm and the Millennial Week</a:t>
            </a:r>
            <a:endParaRPr lang="en-US" sz="3200" u="sng" dirty="0"/>
          </a:p>
        </p:txBody>
      </p:sp>
      <p:sp>
        <p:nvSpPr>
          <p:cNvPr id="4" name="TextBox 3"/>
          <p:cNvSpPr txBox="1">
            <a:spLocks/>
          </p:cNvSpPr>
          <p:nvPr/>
        </p:nvSpPr>
        <p:spPr>
          <a:xfrm>
            <a:off x="8484908" y="3024812"/>
            <a:ext cx="1100329" cy="430875"/>
          </a:xfrm>
          <a:prstGeom prst="rect">
            <a:avLst/>
          </a:prstGeom>
          <a:noFill/>
          <a:ln w="19050" cmpd="sng">
            <a:solidFill>
              <a:srgbClr val="000000"/>
            </a:solidFill>
          </a:ln>
        </p:spPr>
        <p:txBody>
          <a:bodyPr wrap="square" lIns="91427" tIns="45714" rIns="91427" bIns="45714" rtlCol="0">
            <a:spAutoFit/>
          </a:bodyPr>
          <a:lstStyle/>
          <a:p>
            <a:pPr algn="ctr"/>
            <a:r>
              <a:rPr lang="en-US" sz="1100" b="1" dirty="0" smtClean="0"/>
              <a:t>CULMINATION/REDEMPTION</a:t>
            </a:r>
            <a:endParaRPr lang="en-US" sz="1100" b="1" dirty="0"/>
          </a:p>
        </p:txBody>
      </p:sp>
      <p:cxnSp>
        <p:nvCxnSpPr>
          <p:cNvPr id="5" name="Straight Connector 4"/>
          <p:cNvCxnSpPr>
            <a:cxnSpLocks/>
          </p:cNvCxnSpPr>
          <p:nvPr/>
        </p:nvCxnSpPr>
        <p:spPr>
          <a:xfrm>
            <a:off x="175012" y="2977604"/>
            <a:ext cx="9197589" cy="0"/>
          </a:xfrm>
          <a:prstGeom prst="line">
            <a:avLst/>
          </a:prstGeom>
          <a:ln w="76200" cmpd="sng">
            <a:solidFill>
              <a:schemeClr val="tx1"/>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4816" y="2782927"/>
            <a:ext cx="303388"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pic>
        <p:nvPicPr>
          <p:cNvPr id="10" name="Picture 9" descr="200235995-001.png"/>
          <p:cNvPicPr>
            <a:picLocks noChangeAspect="1"/>
          </p:cNvPicPr>
          <p:nvPr/>
        </p:nvPicPr>
        <p:blipFill>
          <a:blip r:embed="rId2" cstate="print">
            <a:alphaModFix/>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261337" y="2309111"/>
            <a:ext cx="648764" cy="617868"/>
          </a:xfrm>
          <a:prstGeom prst="rect">
            <a:avLst/>
          </a:prstGeom>
        </p:spPr>
      </p:pic>
      <p:sp>
        <p:nvSpPr>
          <p:cNvPr id="13" name="TextBox 12"/>
          <p:cNvSpPr txBox="1"/>
          <p:nvPr/>
        </p:nvSpPr>
        <p:spPr>
          <a:xfrm rot="16200000">
            <a:off x="8600653" y="2019002"/>
            <a:ext cx="990175" cy="276999"/>
          </a:xfrm>
          <a:prstGeom prst="rect">
            <a:avLst/>
          </a:prstGeom>
          <a:noFill/>
        </p:spPr>
        <p:txBody>
          <a:bodyPr wrap="none" rtlCol="0">
            <a:spAutoFit/>
          </a:bodyPr>
          <a:lstStyle/>
          <a:p>
            <a:r>
              <a:rPr lang="en-US" sz="1200" b="1" dirty="0" smtClean="0"/>
              <a:t>2</a:t>
            </a:r>
            <a:r>
              <a:rPr lang="en-US" sz="1200" b="1" baseline="30000" dirty="0" smtClean="0"/>
              <a:t>ND</a:t>
            </a:r>
            <a:r>
              <a:rPr lang="en-US" sz="1200" b="1" dirty="0" smtClean="0"/>
              <a:t> COMING</a:t>
            </a:r>
            <a:endParaRPr lang="en-US" sz="1200" b="1" dirty="0"/>
          </a:p>
        </p:txBody>
      </p:sp>
      <p:cxnSp>
        <p:nvCxnSpPr>
          <p:cNvPr id="14" name="Straight Arrow Connector 13"/>
          <p:cNvCxnSpPr>
            <a:cxnSpLocks/>
          </p:cNvCxnSpPr>
          <p:nvPr/>
        </p:nvCxnSpPr>
        <p:spPr>
          <a:xfrm>
            <a:off x="9259639" y="1589520"/>
            <a:ext cx="0" cy="992889"/>
          </a:xfrm>
          <a:prstGeom prst="straightConnector1">
            <a:avLst/>
          </a:prstGeom>
          <a:ln w="38100"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Diamond 15"/>
          <p:cNvSpPr>
            <a:spLocks/>
          </p:cNvSpPr>
          <p:nvPr/>
        </p:nvSpPr>
        <p:spPr>
          <a:xfrm>
            <a:off x="2318226" y="2447061"/>
            <a:ext cx="493773" cy="493773"/>
          </a:xfrm>
          <a:prstGeom prst="diamond">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a:spLocks/>
          </p:cNvSpPr>
          <p:nvPr/>
        </p:nvSpPr>
        <p:spPr>
          <a:xfrm>
            <a:off x="2331056" y="2502643"/>
            <a:ext cx="493875" cy="369320"/>
          </a:xfrm>
          <a:prstGeom prst="rect">
            <a:avLst/>
          </a:prstGeom>
          <a:noFill/>
          <a:ln>
            <a:noFill/>
          </a:ln>
        </p:spPr>
        <p:txBody>
          <a:bodyPr wrap="square" lIns="91427" tIns="45714" rIns="91427" bIns="45714" rtlCol="0">
            <a:spAutoFit/>
          </a:bodyPr>
          <a:lstStyle/>
          <a:p>
            <a:r>
              <a:rPr lang="en-US" dirty="0" smtClean="0"/>
              <a:t>SIN</a:t>
            </a:r>
            <a:endParaRPr lang="en-US" dirty="0"/>
          </a:p>
        </p:txBody>
      </p:sp>
      <p:sp>
        <p:nvSpPr>
          <p:cNvPr id="22" name="TextBox 21"/>
          <p:cNvSpPr txBox="1">
            <a:spLocks/>
          </p:cNvSpPr>
          <p:nvPr/>
        </p:nvSpPr>
        <p:spPr>
          <a:xfrm>
            <a:off x="2771463" y="3012531"/>
            <a:ext cx="90523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3:14-19</a:t>
            </a:r>
            <a:endParaRPr lang="en-US" sz="1200" b="1" dirty="0"/>
          </a:p>
        </p:txBody>
      </p:sp>
      <p:sp>
        <p:nvSpPr>
          <p:cNvPr id="24" name="TextBox 23"/>
          <p:cNvSpPr txBox="1">
            <a:spLocks/>
          </p:cNvSpPr>
          <p:nvPr/>
        </p:nvSpPr>
        <p:spPr>
          <a:xfrm>
            <a:off x="82627" y="3279895"/>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1:26-31</a:t>
            </a:r>
            <a:endParaRPr lang="en-US" sz="1200" b="1" dirty="0"/>
          </a:p>
        </p:txBody>
      </p:sp>
      <p:sp>
        <p:nvSpPr>
          <p:cNvPr id="26" name="TextBox 25"/>
          <p:cNvSpPr txBox="1">
            <a:spLocks/>
          </p:cNvSpPr>
          <p:nvPr/>
        </p:nvSpPr>
        <p:spPr>
          <a:xfrm>
            <a:off x="2426429" y="3026056"/>
            <a:ext cx="272685" cy="3619955"/>
          </a:xfrm>
          <a:prstGeom prst="rect">
            <a:avLst/>
          </a:prstGeom>
          <a:solidFill>
            <a:srgbClr val="FFFFFF"/>
          </a:solidFill>
          <a:ln w="19050" cmpd="sng">
            <a:solidFill>
              <a:srgbClr val="FF0000"/>
            </a:solidFill>
            <a:prstDash val="solid"/>
          </a:ln>
        </p:spPr>
        <p:txBody>
          <a:bodyPr wrap="square" lIns="91427" tIns="45714" rIns="91427" bIns="45714" rtlCol="0">
            <a:spAutoFit/>
          </a:bodyPr>
          <a:lstStyle/>
          <a:p>
            <a:pPr algn="ctr">
              <a:lnSpc>
                <a:spcPct val="80000"/>
              </a:lnSpc>
            </a:pPr>
            <a:r>
              <a:rPr lang="en-US" sz="1300" dirty="0" smtClean="0"/>
              <a:t>CURSE</a:t>
            </a:r>
          </a:p>
          <a:p>
            <a:pPr algn="ctr">
              <a:lnSpc>
                <a:spcPct val="80000"/>
              </a:lnSpc>
            </a:pPr>
            <a:r>
              <a:rPr lang="en-US" sz="1300" dirty="0" smtClean="0"/>
              <a:t> OF </a:t>
            </a:r>
          </a:p>
          <a:p>
            <a:pPr algn="ctr">
              <a:lnSpc>
                <a:spcPct val="80000"/>
              </a:lnSpc>
            </a:pPr>
            <a:endParaRPr lang="en-US" sz="1300" dirty="0"/>
          </a:p>
          <a:p>
            <a:pPr algn="ctr">
              <a:lnSpc>
                <a:spcPct val="80000"/>
              </a:lnSpc>
            </a:pPr>
            <a:r>
              <a:rPr lang="en-US" sz="1300" dirty="0" smtClean="0"/>
              <a:t>SIN</a:t>
            </a:r>
          </a:p>
          <a:p>
            <a:pPr algn="ctr">
              <a:lnSpc>
                <a:spcPct val="80000"/>
              </a:lnSpc>
            </a:pPr>
            <a:r>
              <a:rPr lang="en-US" sz="1300" dirty="0" smtClean="0"/>
              <a:t>AND</a:t>
            </a:r>
          </a:p>
          <a:p>
            <a:pPr algn="ctr">
              <a:lnSpc>
                <a:spcPct val="80000"/>
              </a:lnSpc>
            </a:pPr>
            <a:r>
              <a:rPr lang="en-US" sz="1300" dirty="0" smtClean="0"/>
              <a:t>DEATH</a:t>
            </a:r>
          </a:p>
        </p:txBody>
      </p:sp>
      <p:sp>
        <p:nvSpPr>
          <p:cNvPr id="27" name="TextBox 26"/>
          <p:cNvSpPr txBox="1">
            <a:spLocks/>
          </p:cNvSpPr>
          <p:nvPr/>
        </p:nvSpPr>
        <p:spPr>
          <a:xfrm>
            <a:off x="1004074" y="2672183"/>
            <a:ext cx="841224" cy="299511"/>
          </a:xfrm>
          <a:prstGeom prst="rect">
            <a:avLst/>
          </a:prstGeom>
          <a:noFill/>
          <a:ln w="19050" cmpd="sng">
            <a:solidFill>
              <a:schemeClr val="tx1"/>
            </a:solidFill>
          </a:ln>
        </p:spPr>
        <p:txBody>
          <a:bodyPr wrap="square" lIns="91427" tIns="45714" rIns="91427" bIns="45714" rtlCol="0">
            <a:spAutoFit/>
          </a:bodyPr>
          <a:lstStyle/>
          <a:p>
            <a:pPr algn="ctr"/>
            <a:r>
              <a:rPr lang="en-US" sz="1000" b="1" dirty="0" smtClean="0"/>
              <a:t>PERFECTION</a:t>
            </a:r>
            <a:endParaRPr lang="en-US" sz="1000" b="1" dirty="0"/>
          </a:p>
        </p:txBody>
      </p:sp>
      <p:cxnSp>
        <p:nvCxnSpPr>
          <p:cNvPr id="29" name="Straight Arrow Connector 28"/>
          <p:cNvCxnSpPr/>
          <p:nvPr/>
        </p:nvCxnSpPr>
        <p:spPr>
          <a:xfrm flipV="1">
            <a:off x="1863545" y="2782927"/>
            <a:ext cx="502005" cy="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a:spLocks/>
          </p:cNvSpPr>
          <p:nvPr/>
        </p:nvSpPr>
        <p:spPr>
          <a:xfrm>
            <a:off x="5496742" y="2996010"/>
            <a:ext cx="740640" cy="646319"/>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Is. 2; 60 Zech. 14:9-11</a:t>
            </a:r>
            <a:endParaRPr lang="en-US" sz="1200" b="1" dirty="0"/>
          </a:p>
        </p:txBody>
      </p:sp>
      <p:sp>
        <p:nvSpPr>
          <p:cNvPr id="40" name="TextBox 39"/>
          <p:cNvSpPr txBox="1">
            <a:spLocks/>
          </p:cNvSpPr>
          <p:nvPr/>
        </p:nvSpPr>
        <p:spPr>
          <a:xfrm>
            <a:off x="8554428" y="3455687"/>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Ez. 36-48</a:t>
            </a:r>
            <a:endParaRPr lang="en-US" sz="1200" b="1" dirty="0"/>
          </a:p>
        </p:txBody>
      </p:sp>
      <p:sp>
        <p:nvSpPr>
          <p:cNvPr id="41" name="TextBox 40"/>
          <p:cNvSpPr txBox="1">
            <a:spLocks/>
          </p:cNvSpPr>
          <p:nvPr/>
        </p:nvSpPr>
        <p:spPr>
          <a:xfrm>
            <a:off x="2784830" y="2669369"/>
            <a:ext cx="905232"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Cursed</a:t>
            </a:r>
            <a:endParaRPr lang="en-US" sz="1200" b="1" dirty="0"/>
          </a:p>
        </p:txBody>
      </p:sp>
      <p:sp>
        <p:nvSpPr>
          <p:cNvPr id="42" name="TextBox 41"/>
          <p:cNvSpPr txBox="1">
            <a:spLocks/>
          </p:cNvSpPr>
          <p:nvPr/>
        </p:nvSpPr>
        <p:spPr>
          <a:xfrm>
            <a:off x="5376434" y="2671249"/>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Prophets</a:t>
            </a:r>
            <a:endParaRPr lang="en-US" sz="1200" b="1" dirty="0"/>
          </a:p>
        </p:txBody>
      </p:sp>
      <p:sp>
        <p:nvSpPr>
          <p:cNvPr id="43" name="TextBox 42"/>
          <p:cNvSpPr txBox="1">
            <a:spLocks/>
          </p:cNvSpPr>
          <p:nvPr/>
        </p:nvSpPr>
        <p:spPr>
          <a:xfrm>
            <a:off x="6397729" y="2676728"/>
            <a:ext cx="114858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Writings</a:t>
            </a:r>
            <a:endParaRPr lang="en-US" sz="1200" b="1" dirty="0"/>
          </a:p>
        </p:txBody>
      </p:sp>
      <p:sp>
        <p:nvSpPr>
          <p:cNvPr id="44" name="TextBox 43"/>
          <p:cNvSpPr txBox="1">
            <a:spLocks/>
          </p:cNvSpPr>
          <p:nvPr/>
        </p:nvSpPr>
        <p:spPr>
          <a:xfrm>
            <a:off x="8575448" y="2660793"/>
            <a:ext cx="987529"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Blessed</a:t>
            </a:r>
            <a:endParaRPr lang="en-US" sz="1200" b="1" dirty="0"/>
          </a:p>
        </p:txBody>
      </p:sp>
      <p:sp>
        <p:nvSpPr>
          <p:cNvPr id="45" name="TextBox 44"/>
          <p:cNvSpPr txBox="1">
            <a:spLocks/>
          </p:cNvSpPr>
          <p:nvPr/>
        </p:nvSpPr>
        <p:spPr>
          <a:xfrm>
            <a:off x="4586412" y="2670640"/>
            <a:ext cx="74064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Law</a:t>
            </a:r>
            <a:endParaRPr lang="en-US" sz="1200" b="1" dirty="0"/>
          </a:p>
        </p:txBody>
      </p:sp>
      <p:sp>
        <p:nvSpPr>
          <p:cNvPr id="46" name="TextBox 45"/>
          <p:cNvSpPr txBox="1">
            <a:spLocks/>
          </p:cNvSpPr>
          <p:nvPr/>
        </p:nvSpPr>
        <p:spPr>
          <a:xfrm>
            <a:off x="4571556" y="3004340"/>
            <a:ext cx="768072"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Dt. 4:5-8</a:t>
            </a:r>
            <a:endParaRPr lang="en-US" sz="1200" b="1" dirty="0"/>
          </a:p>
        </p:txBody>
      </p:sp>
      <p:sp>
        <p:nvSpPr>
          <p:cNvPr id="47" name="TextBox 46"/>
          <p:cNvSpPr txBox="1">
            <a:spLocks/>
          </p:cNvSpPr>
          <p:nvPr/>
        </p:nvSpPr>
        <p:spPr>
          <a:xfrm>
            <a:off x="7725987" y="2684235"/>
            <a:ext cx="718820"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MW</a:t>
            </a:r>
            <a:endParaRPr lang="en-US" sz="1200" b="1" dirty="0"/>
          </a:p>
        </p:txBody>
      </p:sp>
      <p:sp>
        <p:nvSpPr>
          <p:cNvPr id="48" name="TextBox 47"/>
          <p:cNvSpPr txBox="1">
            <a:spLocks/>
          </p:cNvSpPr>
          <p:nvPr/>
        </p:nvSpPr>
        <p:spPr>
          <a:xfrm>
            <a:off x="6584870" y="3012531"/>
            <a:ext cx="74064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Ps. 110, 149</a:t>
            </a:r>
            <a:endParaRPr lang="en-US" sz="1200" b="1" dirty="0"/>
          </a:p>
        </p:txBody>
      </p:sp>
      <p:cxnSp>
        <p:nvCxnSpPr>
          <p:cNvPr id="51" name="Straight Connector 50"/>
          <p:cNvCxnSpPr>
            <a:cxnSpLocks noChangeAspect="1"/>
          </p:cNvCxnSpPr>
          <p:nvPr/>
        </p:nvCxnSpPr>
        <p:spPr>
          <a:xfrm>
            <a:off x="7638660" y="1903490"/>
            <a:ext cx="0" cy="1050225"/>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cxnSpLocks noChangeAspect="1"/>
          </p:cNvCxnSpPr>
          <p:nvPr/>
        </p:nvCxnSpPr>
        <p:spPr>
          <a:xfrm>
            <a:off x="7322725" y="2177803"/>
            <a:ext cx="630233"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4" name="Oval 33"/>
          <p:cNvSpPr>
            <a:spLocks noChangeAspect="1"/>
          </p:cNvSpPr>
          <p:nvPr/>
        </p:nvSpPr>
        <p:spPr>
          <a:xfrm>
            <a:off x="3719764" y="2617223"/>
            <a:ext cx="841248" cy="370148"/>
          </a:xfrm>
          <a:prstGeom prst="ellipse">
            <a:avLst/>
          </a:prstGeom>
          <a:noFill/>
          <a:ln w="3810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a:spLocks/>
          </p:cNvSpPr>
          <p:nvPr/>
        </p:nvSpPr>
        <p:spPr>
          <a:xfrm>
            <a:off x="3644657" y="2539059"/>
            <a:ext cx="997777" cy="461653"/>
          </a:xfrm>
          <a:prstGeom prst="rect">
            <a:avLst/>
          </a:prstGeom>
          <a:noFill/>
          <a:ln w="38100" cmpd="sng">
            <a:noFill/>
          </a:ln>
        </p:spPr>
        <p:txBody>
          <a:bodyPr wrap="square" lIns="91427" tIns="45714" rIns="91427" bIns="45714" rtlCol="0">
            <a:spAutoFit/>
          </a:bodyPr>
          <a:lstStyle/>
          <a:p>
            <a:pPr algn="ctr"/>
            <a:r>
              <a:rPr lang="en-US" sz="2400" dirty="0" smtClean="0">
                <a:solidFill>
                  <a:srgbClr val="0000FF"/>
                </a:solidFill>
              </a:rPr>
              <a:t>SEED</a:t>
            </a:r>
            <a:endParaRPr lang="en-US" sz="2400" dirty="0">
              <a:solidFill>
                <a:srgbClr val="0000FF"/>
              </a:solidFill>
            </a:endParaRPr>
          </a:p>
        </p:txBody>
      </p:sp>
      <p:sp>
        <p:nvSpPr>
          <p:cNvPr id="36" name="TextBox 35"/>
          <p:cNvSpPr txBox="1">
            <a:spLocks/>
          </p:cNvSpPr>
          <p:nvPr/>
        </p:nvSpPr>
        <p:spPr>
          <a:xfrm>
            <a:off x="3694392" y="2980715"/>
            <a:ext cx="832080" cy="281531"/>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Covenant</a:t>
            </a:r>
            <a:endParaRPr lang="en-US" sz="1200" b="1" dirty="0"/>
          </a:p>
        </p:txBody>
      </p:sp>
      <p:sp>
        <p:nvSpPr>
          <p:cNvPr id="56" name="TextBox 55"/>
          <p:cNvSpPr txBox="1">
            <a:spLocks/>
          </p:cNvSpPr>
          <p:nvPr/>
        </p:nvSpPr>
        <p:spPr>
          <a:xfrm>
            <a:off x="7731350" y="2968953"/>
            <a:ext cx="718820"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Acts 3:19-26</a:t>
            </a:r>
            <a:endParaRPr lang="en-US" sz="1200" b="1" dirty="0"/>
          </a:p>
        </p:txBody>
      </p:sp>
      <p:sp>
        <p:nvSpPr>
          <p:cNvPr id="57" name="TextBox 56"/>
          <p:cNvSpPr txBox="1">
            <a:spLocks/>
          </p:cNvSpPr>
          <p:nvPr/>
        </p:nvSpPr>
        <p:spPr>
          <a:xfrm>
            <a:off x="2571516" y="1064792"/>
            <a:ext cx="6598519" cy="338542"/>
          </a:xfrm>
          <a:prstGeom prst="rect">
            <a:avLst/>
          </a:prstGeom>
          <a:noFill/>
          <a:ln w="19050" cmpd="sng">
            <a:solidFill>
              <a:schemeClr val="tx1"/>
            </a:solidFill>
          </a:ln>
        </p:spPr>
        <p:txBody>
          <a:bodyPr wrap="square" lIns="91427" tIns="45714" rIns="91427" bIns="45714" rtlCol="0">
            <a:spAutoFit/>
          </a:bodyPr>
          <a:lstStyle/>
          <a:p>
            <a:pPr algn="ctr"/>
            <a:r>
              <a:rPr lang="en-US" sz="1600" b="1" dirty="0" smtClean="0"/>
              <a:t>How long will it take God to do what He said?</a:t>
            </a:r>
            <a:endParaRPr lang="en-US" sz="1600" b="1" dirty="0"/>
          </a:p>
        </p:txBody>
      </p:sp>
      <p:sp>
        <p:nvSpPr>
          <p:cNvPr id="39" name="TextBox 38"/>
          <p:cNvSpPr txBox="1">
            <a:spLocks/>
          </p:cNvSpPr>
          <p:nvPr/>
        </p:nvSpPr>
        <p:spPr>
          <a:xfrm>
            <a:off x="8552665" y="3732674"/>
            <a:ext cx="987529" cy="276987"/>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Rev 21-22</a:t>
            </a:r>
            <a:endParaRPr lang="en-US" sz="1200" b="1" dirty="0"/>
          </a:p>
        </p:txBody>
      </p:sp>
      <p:sp>
        <p:nvSpPr>
          <p:cNvPr id="49" name="TextBox 48"/>
          <p:cNvSpPr txBox="1">
            <a:spLocks/>
          </p:cNvSpPr>
          <p:nvPr/>
        </p:nvSpPr>
        <p:spPr>
          <a:xfrm>
            <a:off x="2771463" y="3474184"/>
            <a:ext cx="905232" cy="461653"/>
          </a:xfrm>
          <a:prstGeom prst="rect">
            <a:avLst/>
          </a:prstGeom>
          <a:noFill/>
          <a:ln w="19050" cmpd="sng">
            <a:solidFill>
              <a:srgbClr val="660066"/>
            </a:solidFill>
          </a:ln>
        </p:spPr>
        <p:txBody>
          <a:bodyPr wrap="square" lIns="91427" tIns="45714" rIns="91427" bIns="45714" rtlCol="0">
            <a:spAutoFit/>
          </a:bodyPr>
          <a:lstStyle/>
          <a:p>
            <a:pPr algn="ctr"/>
            <a:r>
              <a:rPr lang="en-US" sz="1200" b="1" dirty="0" smtClean="0">
                <a:solidFill>
                  <a:srgbClr val="660066"/>
                </a:solidFill>
              </a:rPr>
              <a:t>The Grand Reversal</a:t>
            </a:r>
            <a:endParaRPr lang="en-US" sz="1200" b="1" dirty="0">
              <a:solidFill>
                <a:srgbClr val="660066"/>
              </a:solidFill>
            </a:endParaRPr>
          </a:p>
        </p:txBody>
      </p:sp>
      <p:sp>
        <p:nvSpPr>
          <p:cNvPr id="50" name="TextBox 49"/>
          <p:cNvSpPr txBox="1">
            <a:spLocks/>
          </p:cNvSpPr>
          <p:nvPr/>
        </p:nvSpPr>
        <p:spPr>
          <a:xfrm>
            <a:off x="3732464" y="3262246"/>
            <a:ext cx="768072" cy="461653"/>
          </a:xfrm>
          <a:prstGeom prst="rect">
            <a:avLst/>
          </a:prstGeom>
          <a:noFill/>
          <a:ln w="19050" cmpd="sng">
            <a:solidFill>
              <a:schemeClr val="tx1"/>
            </a:solidFill>
          </a:ln>
        </p:spPr>
        <p:txBody>
          <a:bodyPr wrap="square" lIns="91427" tIns="45714" rIns="91427" bIns="45714" rtlCol="0">
            <a:spAutoFit/>
          </a:bodyPr>
          <a:lstStyle/>
          <a:p>
            <a:pPr algn="ctr"/>
            <a:r>
              <a:rPr lang="en-US" sz="1200" b="1" dirty="0" smtClean="0"/>
              <a:t>Gen. 12:1-3</a:t>
            </a:r>
            <a:endParaRPr lang="en-US" sz="1200" b="1" dirty="0"/>
          </a:p>
        </p:txBody>
      </p:sp>
      <p:sp>
        <p:nvSpPr>
          <p:cNvPr id="7" name="TextBox 6"/>
          <p:cNvSpPr txBox="1"/>
          <p:nvPr/>
        </p:nvSpPr>
        <p:spPr>
          <a:xfrm>
            <a:off x="9058717" y="2789143"/>
            <a:ext cx="296275" cy="338554"/>
          </a:xfrm>
          <a:prstGeom prst="rect">
            <a:avLst/>
          </a:prstGeom>
          <a:noFill/>
        </p:spPr>
        <p:txBody>
          <a:bodyPr wrap="none" rtlCol="0">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
            </a:r>
            <a:endParaRPr lang="en-US" sz="1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53" name="TextBox 52"/>
          <p:cNvSpPr txBox="1">
            <a:spLocks/>
          </p:cNvSpPr>
          <p:nvPr/>
        </p:nvSpPr>
        <p:spPr>
          <a:xfrm>
            <a:off x="2699114" y="4901382"/>
            <a:ext cx="6470921" cy="338542"/>
          </a:xfrm>
          <a:prstGeom prst="rect">
            <a:avLst/>
          </a:prstGeom>
          <a:noFill/>
          <a:ln w="19050" cmpd="sng">
            <a:solidFill>
              <a:schemeClr val="tx1"/>
            </a:solidFill>
          </a:ln>
        </p:spPr>
        <p:txBody>
          <a:bodyPr wrap="square" lIns="91427" tIns="45714" rIns="91427" bIns="45714" rtlCol="0">
            <a:spAutoFit/>
          </a:bodyPr>
          <a:lstStyle/>
          <a:p>
            <a:pPr algn="ctr"/>
            <a:r>
              <a:rPr lang="en-US" sz="1600" b="1" dirty="0" smtClean="0"/>
              <a:t>6000 Years to the Day from Adam’s sin until Jesus Return</a:t>
            </a:r>
            <a:endParaRPr lang="en-US" sz="1600" b="1" dirty="0"/>
          </a:p>
        </p:txBody>
      </p:sp>
    </p:spTree>
    <p:extLst>
      <p:ext uri="{BB962C8B-B14F-4D97-AF65-F5344CB8AC3E}">
        <p14:creationId xmlns:p14="http://schemas.microsoft.com/office/powerpoint/2010/main" val="4191814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20-04-03 at 2.02.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
            <a:ext cx="9601200" cy="6766338"/>
          </a:xfrm>
          <a:prstGeom prst="rect">
            <a:avLst/>
          </a:prstGeom>
        </p:spPr>
      </p:pic>
    </p:spTree>
    <p:extLst>
      <p:ext uri="{BB962C8B-B14F-4D97-AF65-F5344CB8AC3E}">
        <p14:creationId xmlns:p14="http://schemas.microsoft.com/office/powerpoint/2010/main" val="11840233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3" y="-39338"/>
            <a:ext cx="9338175" cy="369332"/>
          </a:xfrm>
          <a:prstGeom prst="rect">
            <a:avLst/>
          </a:prstGeom>
          <a:noFill/>
        </p:spPr>
        <p:txBody>
          <a:bodyPr wrap="square" rtlCol="0">
            <a:spAutoFit/>
          </a:bodyPr>
          <a:lstStyle/>
          <a:p>
            <a:pPr algn="ctr"/>
            <a:r>
              <a:rPr lang="en-US" u="sng" dirty="0" smtClean="0"/>
              <a:t>What are the components of the Mystery?</a:t>
            </a:r>
            <a:endParaRPr lang="en-US" u="sng" dirty="0"/>
          </a:p>
        </p:txBody>
      </p:sp>
      <p:sp>
        <p:nvSpPr>
          <p:cNvPr id="3" name="TextBox 2"/>
          <p:cNvSpPr txBox="1"/>
          <p:nvPr/>
        </p:nvSpPr>
        <p:spPr>
          <a:xfrm>
            <a:off x="152399" y="297814"/>
            <a:ext cx="9338175" cy="6924971"/>
          </a:xfrm>
          <a:prstGeom prst="rect">
            <a:avLst/>
          </a:prstGeom>
          <a:noFill/>
        </p:spPr>
        <p:txBody>
          <a:bodyPr wrap="square" rtlCol="0">
            <a:spAutoFit/>
          </a:bodyPr>
          <a:lstStyle/>
          <a:p>
            <a:pPr marL="285750" indent="-285750">
              <a:buFont typeface="Wingdings" charset="2"/>
              <a:buChar char="u"/>
            </a:pPr>
            <a:r>
              <a:rPr lang="en-US" sz="1200" dirty="0" smtClean="0"/>
              <a:t>God spoke words. </a:t>
            </a:r>
          </a:p>
          <a:p>
            <a:pPr marL="285750" indent="-285750">
              <a:buFont typeface="Wingdings" charset="2"/>
              <a:buChar char="u"/>
            </a:pPr>
            <a:r>
              <a:rPr lang="en-US" sz="1200" dirty="0" smtClean="0"/>
              <a:t>The words He spoke come to bear on everything that has happened, is happening now, and will happen in the future. Every event in all of history is being driven forward because of what God spoke.</a:t>
            </a:r>
          </a:p>
          <a:p>
            <a:pPr marL="285750" indent="-285750">
              <a:buFont typeface="Wingdings" charset="2"/>
              <a:buChar char="u"/>
            </a:pPr>
            <a:r>
              <a:rPr lang="en-US" sz="1200" dirty="0" smtClean="0"/>
              <a:t>The words He spoke pertain to HOW He will redeem His creation, and restore His original purposes for the heavens, earth, and men.</a:t>
            </a:r>
          </a:p>
          <a:p>
            <a:pPr marL="285750" indent="-285750">
              <a:buFont typeface="Wingdings" charset="2"/>
              <a:buChar char="u"/>
            </a:pPr>
            <a:r>
              <a:rPr lang="en-US" sz="1200" dirty="0" smtClean="0"/>
              <a:t>He promised a Messiah would accomplish this, one from the seed of Eve.</a:t>
            </a:r>
          </a:p>
          <a:p>
            <a:pPr marL="285750" indent="-285750">
              <a:buFont typeface="Wingdings" charset="2"/>
              <a:buChar char="u"/>
            </a:pPr>
            <a:r>
              <a:rPr lang="en-US" sz="1200" dirty="0" smtClean="0"/>
              <a:t>In order to accomplish this, He spoke words to a specific people through whom He will redeem all mankind-Israel</a:t>
            </a:r>
          </a:p>
          <a:p>
            <a:pPr marL="285750" indent="-285750">
              <a:buFont typeface="Wingdings" charset="2"/>
              <a:buChar char="u"/>
            </a:pPr>
            <a:r>
              <a:rPr lang="en-US" sz="1200" dirty="0" smtClean="0"/>
              <a:t>He consecrated this people to Himself to be a discipleship nation, through which the nations would learn of the Creator and His ways and obey Him.</a:t>
            </a:r>
          </a:p>
          <a:p>
            <a:pPr marL="285750" indent="-285750">
              <a:buFont typeface="Wingdings" charset="2"/>
              <a:buChar char="u"/>
            </a:pPr>
            <a:r>
              <a:rPr lang="en-US" sz="1200" dirty="0" smtClean="0"/>
              <a:t>But, Israel, the people He chose to do great things, has been </a:t>
            </a:r>
            <a:r>
              <a:rPr lang="en-US" sz="1200" dirty="0" err="1" smtClean="0"/>
              <a:t>harlotrous</a:t>
            </a:r>
            <a:r>
              <a:rPr lang="en-US" sz="1200" dirty="0" smtClean="0"/>
              <a:t> towards Him and has not instructed the nations in her quintessential purpose and calling and here embeds one of the deepest components of the mystery: </a:t>
            </a:r>
          </a:p>
          <a:p>
            <a:pPr marL="742886" lvl="1" indent="-285750">
              <a:buFont typeface="Wingdings" charset="2"/>
              <a:buChar char="u"/>
            </a:pPr>
            <a:r>
              <a:rPr lang="en-US" sz="1200" dirty="0" smtClean="0"/>
              <a:t>Israel’s unfaithfulness </a:t>
            </a:r>
            <a:r>
              <a:rPr lang="en-US" sz="1200" i="1" dirty="0" smtClean="0"/>
              <a:t>provoked </a:t>
            </a:r>
            <a:r>
              <a:rPr lang="en-US" sz="1200" dirty="0" smtClean="0"/>
              <a:t>God to anger.</a:t>
            </a:r>
          </a:p>
          <a:p>
            <a:pPr marL="742886" lvl="1" indent="-285750">
              <a:buFont typeface="Wingdings" charset="2"/>
              <a:buChar char="u"/>
            </a:pPr>
            <a:r>
              <a:rPr lang="en-US" sz="1200" dirty="0" smtClean="0"/>
              <a:t>How will He use this unfaithful people to accomplish His purpose of </a:t>
            </a:r>
            <a:r>
              <a:rPr lang="en-US" sz="1200" dirty="0" err="1" smtClean="0"/>
              <a:t>discipling</a:t>
            </a:r>
            <a:r>
              <a:rPr lang="en-US" sz="1200" dirty="0" smtClean="0"/>
              <a:t> all nations?</a:t>
            </a:r>
          </a:p>
          <a:p>
            <a:pPr marL="742886" lvl="1" indent="-285750">
              <a:buFont typeface="Wingdings" charset="2"/>
              <a:buChar char="u"/>
            </a:pPr>
            <a:r>
              <a:rPr lang="en-US" sz="1200" dirty="0" smtClean="0"/>
              <a:t>How will He cause Israel to still become the people He promised her to be?</a:t>
            </a:r>
          </a:p>
          <a:p>
            <a:pPr marL="742886" lvl="1" indent="-285750">
              <a:buFont typeface="Wingdings" charset="2"/>
              <a:buChar char="u"/>
            </a:pPr>
            <a:r>
              <a:rPr lang="en-US" sz="1200" dirty="0" smtClean="0"/>
              <a:t>How will the nations look upon her in the midst of her idolatry and judge her?</a:t>
            </a:r>
          </a:p>
          <a:p>
            <a:pPr marL="285750" indent="-285750">
              <a:buFont typeface="Wingdings" charset="2"/>
              <a:buChar char="u"/>
            </a:pPr>
            <a:r>
              <a:rPr lang="en-US" sz="1200" dirty="0"/>
              <a:t>The </a:t>
            </a:r>
            <a:r>
              <a:rPr lang="en-US" sz="1200" dirty="0" smtClean="0"/>
              <a:t>promised seed of Eve is born through this </a:t>
            </a:r>
            <a:r>
              <a:rPr lang="en-US" sz="1200" dirty="0" err="1" smtClean="0"/>
              <a:t>harlotrous</a:t>
            </a:r>
            <a:r>
              <a:rPr lang="en-US" sz="1200" dirty="0" smtClean="0"/>
              <a:t> nation </a:t>
            </a:r>
            <a:r>
              <a:rPr lang="en-US" sz="1200" dirty="0" smtClean="0"/>
              <a:t>to confirm that what God said was true and will still take place.</a:t>
            </a:r>
          </a:p>
          <a:p>
            <a:pPr marL="285750" indent="-285750">
              <a:buFont typeface="Wingdings" charset="2"/>
              <a:buChar char="u"/>
            </a:pPr>
            <a:r>
              <a:rPr lang="en-US" sz="1200" dirty="0" smtClean="0"/>
              <a:t>Jesus life is a profound template living out all of God’s words in a physical life.</a:t>
            </a:r>
          </a:p>
          <a:p>
            <a:pPr marL="742886" lvl="1" indent="-285750">
              <a:buFont typeface="Wingdings" charset="2"/>
              <a:buChar char="u"/>
            </a:pPr>
            <a:r>
              <a:rPr lang="en-US" sz="1200" dirty="0" smtClean="0"/>
              <a:t>The birth, life, death, and resurrection of Jesus are the exact story of His people Israel.</a:t>
            </a:r>
            <a:endParaRPr lang="en-US" sz="1200" dirty="0"/>
          </a:p>
          <a:p>
            <a:pPr marL="285750" indent="-285750">
              <a:buFont typeface="Wingdings" charset="2"/>
              <a:buChar char="u"/>
            </a:pPr>
            <a:r>
              <a:rPr lang="en-US" sz="1200" dirty="0" smtClean="0"/>
              <a:t>The mystery grows more profound as the leaders of the nation God chose betray Him, and kill Him (showing that this is what will take place with the people Israel in the future)</a:t>
            </a:r>
          </a:p>
          <a:p>
            <a:pPr marL="285750" indent="-285750">
              <a:buFont typeface="Wingdings" charset="2"/>
              <a:buChar char="u"/>
            </a:pPr>
            <a:r>
              <a:rPr lang="en-US" sz="1200" dirty="0" smtClean="0"/>
              <a:t>This betrayal however, grafts the remainder of all peoples and nations into the promise He made to Israel so that they can also inherit His original purpose and intention through the Son of David, Son of Abraham.</a:t>
            </a:r>
          </a:p>
          <a:p>
            <a:pPr marL="285750" indent="-285750">
              <a:buFont typeface="Wingdings" charset="2"/>
              <a:buChar char="u"/>
            </a:pPr>
            <a:r>
              <a:rPr lang="en-US" sz="1200" dirty="0" smtClean="0"/>
              <a:t>The people who have been grafted in are given a calling now to “provoke” Israel back to their God</a:t>
            </a:r>
          </a:p>
          <a:p>
            <a:pPr marL="285750" indent="-285750">
              <a:buFont typeface="Wingdings" charset="2"/>
              <a:buChar char="u"/>
            </a:pPr>
            <a:r>
              <a:rPr lang="en-US" sz="1200" dirty="0" smtClean="0"/>
              <a:t>The people grafted in have been </a:t>
            </a:r>
            <a:r>
              <a:rPr lang="en-US" sz="1200" dirty="0" err="1" smtClean="0"/>
              <a:t>harlotrous</a:t>
            </a:r>
            <a:r>
              <a:rPr lang="en-US" sz="1200" dirty="0" smtClean="0"/>
              <a:t> towards God and have not understood their calling</a:t>
            </a:r>
          </a:p>
          <a:p>
            <a:pPr marL="285750" indent="-285750">
              <a:buFont typeface="Wingdings" charset="2"/>
              <a:buChar char="u"/>
            </a:pPr>
            <a:r>
              <a:rPr lang="en-US" sz="1200" dirty="0" smtClean="0"/>
              <a:t>The people grafted in have turned on the original people and sought to steal away their God and His salvation and erase </a:t>
            </a:r>
            <a:r>
              <a:rPr lang="en-US" sz="1200" dirty="0" smtClean="0"/>
              <a:t>Israel’s</a:t>
            </a:r>
            <a:r>
              <a:rPr lang="en-US" sz="1200" dirty="0" smtClean="0"/>
              <a:t> </a:t>
            </a:r>
            <a:r>
              <a:rPr lang="en-US" sz="1200" dirty="0" smtClean="0"/>
              <a:t>calling</a:t>
            </a:r>
          </a:p>
          <a:p>
            <a:pPr marL="285750" indent="-285750">
              <a:buFont typeface="Wingdings" charset="2"/>
              <a:buChar char="u"/>
            </a:pPr>
            <a:r>
              <a:rPr lang="en-US" sz="1200" dirty="0" smtClean="0"/>
              <a:t>In this great misunderstanding: How will God still accomplish what He said? THIS IS THE MYSTERY</a:t>
            </a:r>
          </a:p>
          <a:p>
            <a:pPr marL="285750" indent="-285750">
              <a:buFont typeface="Wingdings" charset="2"/>
              <a:buChar char="u"/>
            </a:pPr>
            <a:r>
              <a:rPr lang="en-US" sz="1200" dirty="0" smtClean="0"/>
              <a:t>The time of Jacob’s Trouble is the theater in which this mystery unfolds- The Revelation of Jesus Christ- when the mystery of God is finished and all is seen as it is and His wisdom is glorified above everything.</a:t>
            </a:r>
          </a:p>
          <a:p>
            <a:pPr marL="285750" indent="-285750">
              <a:buFont typeface="Wingdings" charset="2"/>
              <a:buChar char="u"/>
            </a:pPr>
            <a:r>
              <a:rPr lang="en-US" sz="1200" dirty="0" smtClean="0"/>
              <a:t>The events leading up to Jesus return will adequately define all components of this mystery:</a:t>
            </a:r>
          </a:p>
          <a:p>
            <a:pPr marL="742886" lvl="1" indent="-285750">
              <a:buFont typeface="Wingdings" charset="2"/>
              <a:buChar char="u"/>
            </a:pPr>
            <a:r>
              <a:rPr lang="en-US" sz="1200" dirty="0" smtClean="0"/>
              <a:t>Israel’s strength will be brought to nothing and crushed by the nations according to God’s </a:t>
            </a:r>
            <a:r>
              <a:rPr lang="en-US" sz="1200" dirty="0" smtClean="0"/>
              <a:t>plan because of His jealousy</a:t>
            </a:r>
            <a:endParaRPr lang="en-US" sz="1200" dirty="0" smtClean="0"/>
          </a:p>
          <a:p>
            <a:pPr marL="742886" lvl="1" indent="-285750">
              <a:buFont typeface="Wingdings" charset="2"/>
              <a:buChar char="u"/>
            </a:pPr>
            <a:r>
              <a:rPr lang="en-US" sz="1200" dirty="0" smtClean="0"/>
              <a:t>The gentiles that treat </a:t>
            </a:r>
            <a:r>
              <a:rPr lang="en-US" sz="1200" dirty="0" smtClean="0"/>
              <a:t>her </a:t>
            </a:r>
            <a:r>
              <a:rPr lang="en-US" sz="1200" dirty="0" smtClean="0"/>
              <a:t>harshly  will be ashamed and embarrassed as He re-gathers and glorifies Israel- He will </a:t>
            </a:r>
            <a:r>
              <a:rPr lang="en-US" sz="1200" dirty="0" smtClean="0"/>
              <a:t>there enter </a:t>
            </a:r>
            <a:r>
              <a:rPr lang="en-US" sz="1200" dirty="0" smtClean="0"/>
              <a:t>into judgment with them.</a:t>
            </a:r>
          </a:p>
          <a:p>
            <a:pPr marL="742886" lvl="1" indent="-285750">
              <a:buFont typeface="Wingdings" charset="2"/>
              <a:buChar char="u"/>
            </a:pPr>
            <a:r>
              <a:rPr lang="en-US" sz="1200" dirty="0" smtClean="0"/>
              <a:t>Israel will be embarrassed as gentiles are resurrected from the dead by faith in </a:t>
            </a:r>
            <a:r>
              <a:rPr lang="en-US" sz="1200" dirty="0" err="1" smtClean="0"/>
              <a:t>Yeshua</a:t>
            </a:r>
            <a:r>
              <a:rPr lang="en-US" sz="1200" dirty="0" smtClean="0"/>
              <a:t>, their </a:t>
            </a:r>
            <a:r>
              <a:rPr lang="en-US" sz="1200" dirty="0" err="1" smtClean="0"/>
              <a:t>Messiah,the</a:t>
            </a:r>
            <a:r>
              <a:rPr lang="en-US" sz="1200" dirty="0" smtClean="0"/>
              <a:t> true  Son of David, Son of Abraham.</a:t>
            </a:r>
          </a:p>
          <a:p>
            <a:pPr marL="742886" lvl="1" indent="-285750">
              <a:buFont typeface="Wingdings" charset="2"/>
              <a:buChar char="u"/>
            </a:pPr>
            <a:r>
              <a:rPr lang="en-US" sz="1200" dirty="0" smtClean="0"/>
              <a:t>The Seed of Eve will reign as the King of Israel, restore her to her original place of discipleship, the nations will come up to Jerusalem.</a:t>
            </a:r>
          </a:p>
          <a:p>
            <a:pPr marL="285750" indent="-285750">
              <a:buFont typeface="Wingdings" charset="2"/>
              <a:buChar char="u"/>
            </a:pPr>
            <a:endParaRPr lang="en-US" sz="1200" dirty="0" smtClean="0"/>
          </a:p>
          <a:p>
            <a:pPr marL="285750" indent="-285750">
              <a:buFont typeface="Wingdings" charset="2"/>
              <a:buChar char="u"/>
            </a:pPr>
            <a:endParaRPr lang="en-US" sz="1200" dirty="0" smtClean="0"/>
          </a:p>
          <a:p>
            <a:pPr marL="285750" indent="-285750">
              <a:buFont typeface="Wingdings" charset="2"/>
              <a:buChar char="u"/>
            </a:pPr>
            <a:endParaRPr lang="en-US" sz="1200" dirty="0" smtClean="0"/>
          </a:p>
        </p:txBody>
      </p:sp>
    </p:spTree>
    <p:extLst>
      <p:ext uri="{BB962C8B-B14F-4D97-AF65-F5344CB8AC3E}">
        <p14:creationId xmlns:p14="http://schemas.microsoft.com/office/powerpoint/2010/main" val="3555917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3" y="62262"/>
            <a:ext cx="9338175" cy="369332"/>
          </a:xfrm>
          <a:prstGeom prst="rect">
            <a:avLst/>
          </a:prstGeom>
          <a:noFill/>
        </p:spPr>
        <p:txBody>
          <a:bodyPr wrap="square" rtlCol="0">
            <a:spAutoFit/>
          </a:bodyPr>
          <a:lstStyle/>
          <a:p>
            <a:pPr algn="ctr"/>
            <a:r>
              <a:rPr lang="en-US" u="sng" dirty="0" smtClean="0"/>
              <a:t>God’s Memorial Name; God’s Memorial Event</a:t>
            </a:r>
            <a:endParaRPr lang="en-US" u="sng" dirty="0" smtClean="0"/>
          </a:p>
        </p:txBody>
      </p:sp>
      <p:sp>
        <p:nvSpPr>
          <p:cNvPr id="3" name="TextBox 2"/>
          <p:cNvSpPr txBox="1"/>
          <p:nvPr/>
        </p:nvSpPr>
        <p:spPr>
          <a:xfrm>
            <a:off x="152399" y="450214"/>
            <a:ext cx="9338175" cy="3970317"/>
          </a:xfrm>
          <a:prstGeom prst="rect">
            <a:avLst/>
          </a:prstGeom>
          <a:noFill/>
        </p:spPr>
        <p:txBody>
          <a:bodyPr wrap="square" rtlCol="0">
            <a:spAutoFit/>
          </a:bodyPr>
          <a:lstStyle/>
          <a:p>
            <a:pPr marL="285750" indent="-285750">
              <a:buFont typeface="Wingdings" charset="2"/>
              <a:buChar char="u"/>
            </a:pPr>
            <a:r>
              <a:rPr lang="en-US" sz="1200" dirty="0" smtClean="0"/>
              <a:t>Exodus 3:15- God said to Moses, ‘I AM WHO I AM’; and He said, “Thus you shall say to the sons of Israel, ‘I AM has sent me to you.’” God furthermore said to Moses, “Thus you shall say to the sons of Israel, ‘The LORD (YHWH), the God of your fathers, the God of Abraham, the God of Isaac, and the God of Jacob has sent me to you. This is my name forever, and this is My memorial name to all generations.</a:t>
            </a:r>
            <a:endParaRPr lang="en-US" sz="1200" dirty="0" smtClean="0"/>
          </a:p>
          <a:p>
            <a:pPr marL="742886" lvl="1" indent="-285750">
              <a:buFont typeface="Wingdings" charset="2"/>
              <a:buChar char="u"/>
            </a:pPr>
            <a:r>
              <a:rPr lang="en-US" sz="1200" dirty="0" smtClean="0"/>
              <a:t>This </a:t>
            </a:r>
            <a:r>
              <a:rPr lang="en-US" sz="1200" dirty="0" smtClean="0"/>
              <a:t>seems to be the name God has chosen for Himself to be remembered by</a:t>
            </a:r>
            <a:r>
              <a:rPr lang="is-IS" sz="1200" dirty="0" smtClean="0"/>
              <a:t>…. </a:t>
            </a:r>
            <a:r>
              <a:rPr lang="is-IS" sz="1200" u="sng" dirty="0" smtClean="0"/>
              <a:t>The God of Abraham, Isaac, and Jacob.</a:t>
            </a:r>
          </a:p>
          <a:p>
            <a:pPr marL="742886" lvl="1" indent="-285750">
              <a:buFont typeface="Wingdings" charset="2"/>
              <a:buChar char="u"/>
            </a:pPr>
            <a:r>
              <a:rPr lang="is-IS" sz="1200" dirty="0" smtClean="0"/>
              <a:t>We must then know </a:t>
            </a:r>
            <a:r>
              <a:rPr lang="is-IS" sz="1200" i="1" dirty="0" smtClean="0"/>
              <a:t>who </a:t>
            </a:r>
            <a:r>
              <a:rPr lang="is-IS" sz="1200" dirty="0" smtClean="0"/>
              <a:t>YHWH was to these men, hence the focus on His interactions with them in Torah. </a:t>
            </a:r>
            <a:endParaRPr lang="en-US" sz="1200" dirty="0"/>
          </a:p>
          <a:p>
            <a:pPr marL="1200022" lvl="2" indent="-285750">
              <a:buFont typeface="Wingdings" charset="2"/>
              <a:buChar char="u"/>
            </a:pPr>
            <a:r>
              <a:rPr lang="en-US" sz="1200" dirty="0" smtClean="0"/>
              <a:t>Why is this rarely evoked? Is this not also Jesus full name?</a:t>
            </a:r>
            <a:endParaRPr lang="en-US" sz="1200" dirty="0" smtClean="0"/>
          </a:p>
          <a:p>
            <a:pPr marL="285750" indent="-285750">
              <a:buFont typeface="Wingdings" charset="2"/>
              <a:buChar char="u"/>
            </a:pPr>
            <a:r>
              <a:rPr lang="en-US" sz="1200" dirty="0" smtClean="0"/>
              <a:t>In the same way that God has chosen to be called the God of Abraham, Isaac, and Jacob forever, </a:t>
            </a:r>
            <a:r>
              <a:rPr lang="en-US" sz="1200" b="1" dirty="0" smtClean="0"/>
              <a:t>t</a:t>
            </a:r>
            <a:r>
              <a:rPr lang="en-US" sz="1200" b="1" dirty="0" smtClean="0"/>
              <a:t>he Exodus </a:t>
            </a:r>
            <a:r>
              <a:rPr lang="en-US" sz="1200" dirty="0" smtClean="0"/>
              <a:t>becomes</a:t>
            </a:r>
            <a:r>
              <a:rPr lang="en-US" sz="1200" dirty="0" smtClean="0"/>
              <a:t> YHWH’s memorial event.</a:t>
            </a:r>
            <a:endParaRPr lang="en-US" sz="1200" dirty="0" smtClean="0"/>
          </a:p>
          <a:p>
            <a:pPr marL="285750" indent="-285750">
              <a:buFont typeface="Wingdings" charset="2"/>
              <a:buChar char="u"/>
            </a:pPr>
            <a:r>
              <a:rPr lang="en-US" sz="1200" dirty="0" smtClean="0"/>
              <a:t>The Exodus event is mentioned 360 times in Scripture. For contexts sake, the word “salvation” is mentioned 160 times.</a:t>
            </a:r>
            <a:endParaRPr lang="en-US" sz="1200" dirty="0" smtClean="0"/>
          </a:p>
          <a:p>
            <a:pPr marL="742886" lvl="1" indent="-285750">
              <a:buFont typeface="Wingdings" charset="2"/>
              <a:buChar char="u"/>
            </a:pPr>
            <a:r>
              <a:rPr lang="en-US" sz="1200" dirty="0" smtClean="0"/>
              <a:t>It is by far the most mentioned event in all of Scripture. Why? What is the point that God is making?</a:t>
            </a:r>
            <a:endParaRPr lang="en-US" sz="1200" dirty="0" smtClean="0"/>
          </a:p>
          <a:p>
            <a:pPr marL="742886" lvl="1" indent="-285750">
              <a:buFont typeface="Wingdings" charset="2"/>
              <a:buChar char="u"/>
            </a:pPr>
            <a:r>
              <a:rPr lang="en-US" sz="1200" dirty="0" smtClean="0"/>
              <a:t>Desensitization to this story has made it an archaic fairytale, rather than the premier event God chose to memorialize. </a:t>
            </a:r>
          </a:p>
          <a:p>
            <a:pPr marL="742886" lvl="1" indent="-285750">
              <a:buFont typeface="Wingdings" charset="2"/>
              <a:buChar char="u"/>
            </a:pPr>
            <a:r>
              <a:rPr lang="en-US" sz="1200" dirty="0" smtClean="0"/>
              <a:t>The Exodus is the first event commemorated by God to be remembered with a yearly feast. </a:t>
            </a:r>
          </a:p>
          <a:p>
            <a:pPr marL="1200022" lvl="2" indent="-285750">
              <a:buFont typeface="Wingdings" charset="2"/>
              <a:buChar char="u"/>
            </a:pPr>
            <a:r>
              <a:rPr lang="en-US" sz="1200" dirty="0" smtClean="0"/>
              <a:t>The first event is Sabbath, celebrated weekly. The third is Jesus body and blood, celebrated upon impulse.</a:t>
            </a:r>
          </a:p>
          <a:p>
            <a:pPr marL="1200022" lvl="2" indent="-285750">
              <a:buFont typeface="Wingdings" charset="2"/>
              <a:buChar char="u"/>
            </a:pPr>
            <a:r>
              <a:rPr lang="en-US" sz="1200" dirty="0" smtClean="0"/>
              <a:t>The power of the Exodus narrative on repeat:</a:t>
            </a:r>
          </a:p>
          <a:p>
            <a:pPr marL="742886" lvl="1" indent="-285750">
              <a:buFont typeface="Wingdings" charset="2"/>
              <a:buChar char="u"/>
            </a:pPr>
            <a:r>
              <a:rPr lang="en-US" sz="1200" dirty="0" smtClean="0"/>
              <a:t>T</a:t>
            </a:r>
            <a:r>
              <a:rPr lang="en-US" sz="1200" dirty="0" smtClean="0"/>
              <a:t>he context for trusting YHWH- This is what God banks His own name on continually in the Scriptures</a:t>
            </a:r>
          </a:p>
          <a:p>
            <a:pPr marL="742886" lvl="1" indent="-285750">
              <a:buFont typeface="Wingdings" charset="2"/>
              <a:buChar char="u"/>
            </a:pPr>
            <a:r>
              <a:rPr lang="en-US" sz="1200" dirty="0" smtClean="0"/>
              <a:t>The context for understanding His sovereign interaction with men on the earth</a:t>
            </a:r>
          </a:p>
          <a:p>
            <a:pPr marL="742886" lvl="1" indent="-285750">
              <a:buFont typeface="Wingdings" charset="2"/>
              <a:buChar char="u"/>
            </a:pPr>
            <a:r>
              <a:rPr lang="en-US" sz="1200" dirty="0" smtClean="0"/>
              <a:t>The foundational </a:t>
            </a:r>
          </a:p>
          <a:p>
            <a:pPr marL="285750" indent="-285750">
              <a:buFont typeface="Wingdings" charset="2"/>
              <a:buChar char="u"/>
            </a:pPr>
            <a:r>
              <a:rPr lang="en-US" sz="1200" dirty="0" smtClean="0"/>
              <a:t>Dt. 4:32-40-The Nutshell of this idea</a:t>
            </a:r>
            <a:endParaRPr lang="en-US" sz="1200" dirty="0" smtClean="0"/>
          </a:p>
          <a:p>
            <a:pPr marL="285750" indent="-285750">
              <a:buFont typeface="Wingdings" charset="2"/>
              <a:buChar char="u"/>
            </a:pPr>
            <a:r>
              <a:rPr lang="en-US" sz="1200" dirty="0" smtClean="0"/>
              <a:t>YHWH as the causative agent</a:t>
            </a:r>
            <a:endParaRPr lang="en-US" sz="1200" dirty="0" smtClean="0"/>
          </a:p>
          <a:p>
            <a:pPr marL="742886" lvl="1" indent="-285750">
              <a:buFont typeface="Wingdings" charset="2"/>
              <a:buChar char="u"/>
            </a:pPr>
            <a:r>
              <a:rPr lang="en-US" sz="1200" dirty="0" smtClean="0"/>
              <a:t>He foretells to Abraham in Genesis 15 that he should know </a:t>
            </a:r>
            <a:endParaRPr lang="en-US" sz="1200" dirty="0" smtClean="0"/>
          </a:p>
          <a:p>
            <a:pPr marL="285750" indent="-285750">
              <a:buFont typeface="Wingdings" charset="2"/>
              <a:buChar char="u"/>
            </a:pPr>
            <a:endParaRPr lang="en-US" sz="1200" dirty="0" smtClean="0"/>
          </a:p>
          <a:p>
            <a:pPr marL="285750" indent="-285750">
              <a:buFont typeface="Wingdings" charset="2"/>
              <a:buChar char="u"/>
            </a:pPr>
            <a:endParaRPr lang="en-US" sz="1200" dirty="0" smtClean="0"/>
          </a:p>
        </p:txBody>
      </p:sp>
    </p:spTree>
    <p:extLst>
      <p:ext uri="{BB962C8B-B14F-4D97-AF65-F5344CB8AC3E}">
        <p14:creationId xmlns:p14="http://schemas.microsoft.com/office/powerpoint/2010/main" val="2992198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3" y="-39338"/>
            <a:ext cx="9338175" cy="369332"/>
          </a:xfrm>
          <a:prstGeom prst="rect">
            <a:avLst/>
          </a:prstGeom>
          <a:noFill/>
        </p:spPr>
        <p:txBody>
          <a:bodyPr wrap="square" rtlCol="0">
            <a:spAutoFit/>
          </a:bodyPr>
          <a:lstStyle/>
          <a:p>
            <a:pPr algn="ctr"/>
            <a:r>
              <a:rPr lang="en-US" u="sng" dirty="0" smtClean="0"/>
              <a:t>A Theology for God’s Choice of Jerusalem</a:t>
            </a:r>
            <a:endParaRPr lang="en-US" u="sng" dirty="0"/>
          </a:p>
        </p:txBody>
      </p:sp>
      <p:sp>
        <p:nvSpPr>
          <p:cNvPr id="3" name="TextBox 2"/>
          <p:cNvSpPr txBox="1"/>
          <p:nvPr/>
        </p:nvSpPr>
        <p:spPr>
          <a:xfrm>
            <a:off x="152399" y="287654"/>
            <a:ext cx="9338175" cy="7294304"/>
          </a:xfrm>
          <a:prstGeom prst="rect">
            <a:avLst/>
          </a:prstGeom>
          <a:noFill/>
        </p:spPr>
        <p:txBody>
          <a:bodyPr wrap="square" rtlCol="0">
            <a:spAutoFit/>
          </a:bodyPr>
          <a:lstStyle/>
          <a:p>
            <a:pPr marL="285750" indent="-285750">
              <a:buFont typeface="Wingdings" charset="2"/>
              <a:buChar char="u"/>
            </a:pPr>
            <a:r>
              <a:rPr lang="en-US" sz="1200" dirty="0" smtClean="0"/>
              <a:t>As one journeys through the Scriptures there are things which stand out that seem to be based on something that was preset by God. His choice of Jerusalem is one of these. While somewhat evasiv</a:t>
            </a:r>
            <a:r>
              <a:rPr lang="en-US" sz="1200" dirty="0" smtClean="0"/>
              <a:t>e to exhaustively comprehend, the idea is concrete in Scripture. Where does Jerusalem come from? Why has God chosen it? It must mean something, or it is incredibly bizarre.</a:t>
            </a:r>
          </a:p>
          <a:p>
            <a:pPr marL="285750" indent="-285750">
              <a:buFont typeface="Wingdings" charset="2"/>
              <a:buChar char="u"/>
            </a:pPr>
            <a:r>
              <a:rPr lang="en-US" sz="1200" dirty="0" smtClean="0"/>
              <a:t>The Garden of Eden and Israel/Jerusalem. The garden was in the east of Eden- the temple in Ezekiel faces east. </a:t>
            </a:r>
            <a:r>
              <a:rPr lang="en-US" sz="1200" dirty="0" smtClean="0"/>
              <a:t>The river flowed out of Eden, which would presumably be </a:t>
            </a:r>
            <a:r>
              <a:rPr lang="en-US" sz="1200" i="1" dirty="0" smtClean="0"/>
              <a:t>east. </a:t>
            </a:r>
            <a:r>
              <a:rPr lang="en-US" sz="1200" dirty="0" smtClean="0"/>
              <a:t>Eden</a:t>
            </a:r>
            <a:r>
              <a:rPr lang="en-US" sz="1200" dirty="0" smtClean="0"/>
              <a:t> had a river that broke into four rivers. Ezekiel has a similar picture of this river in the restored Jerusalem (</a:t>
            </a:r>
            <a:r>
              <a:rPr lang="en-US" sz="1200" dirty="0" err="1" smtClean="0"/>
              <a:t>Ez</a:t>
            </a:r>
            <a:r>
              <a:rPr lang="en-US" sz="1200" dirty="0" smtClean="0"/>
              <a:t> 47)</a:t>
            </a:r>
            <a:r>
              <a:rPr lang="en-US" sz="1200" dirty="0"/>
              <a:t>. </a:t>
            </a:r>
            <a:endParaRPr lang="en-US" sz="1200" dirty="0" smtClean="0"/>
          </a:p>
          <a:p>
            <a:pPr marL="285750" indent="-285750">
              <a:buFont typeface="Wingdings" charset="2"/>
              <a:buChar char="u"/>
            </a:pPr>
            <a:r>
              <a:rPr lang="en-US" sz="1200" dirty="0" smtClean="0"/>
              <a:t>Genesis </a:t>
            </a:r>
            <a:r>
              <a:rPr lang="en-US" sz="1200" dirty="0"/>
              <a:t>13:10- </a:t>
            </a:r>
            <a:r>
              <a:rPr lang="en-US" sz="1200" dirty="0" smtClean="0"/>
              <a:t>“The </a:t>
            </a:r>
            <a:r>
              <a:rPr lang="en-US" sz="1200" dirty="0"/>
              <a:t>garden of </a:t>
            </a:r>
            <a:r>
              <a:rPr lang="en-US" sz="1200" dirty="0" smtClean="0"/>
              <a:t>YHWH”</a:t>
            </a:r>
            <a:endParaRPr lang="en-US" sz="1200" dirty="0"/>
          </a:p>
          <a:p>
            <a:pPr marL="285750" indent="-285750">
              <a:buFont typeface="Wingdings" charset="2"/>
              <a:buChar char="u"/>
            </a:pPr>
            <a:r>
              <a:rPr lang="en-US" sz="1200" dirty="0"/>
              <a:t>Genesis 28:17 “This is none other than the </a:t>
            </a:r>
            <a:r>
              <a:rPr lang="en-US" sz="1200" u="sng" dirty="0"/>
              <a:t>house of God</a:t>
            </a:r>
            <a:r>
              <a:rPr lang="en-US" sz="1200" dirty="0"/>
              <a:t>, and this is the gate of heaven.” </a:t>
            </a:r>
            <a:endParaRPr lang="en-US" sz="1200" dirty="0" smtClean="0"/>
          </a:p>
          <a:p>
            <a:pPr marL="285750" indent="-285750">
              <a:buFont typeface="Wingdings" charset="2"/>
              <a:buChar char="u"/>
            </a:pPr>
            <a:r>
              <a:rPr lang="en-US" sz="1200" dirty="0" smtClean="0"/>
              <a:t>Genesis 12- The rabbit hole begins- </a:t>
            </a:r>
          </a:p>
          <a:p>
            <a:pPr marL="742886" lvl="1" indent="-285750">
              <a:buFont typeface="Wingdings" charset="2"/>
              <a:buChar char="u"/>
            </a:pPr>
            <a:r>
              <a:rPr lang="en-US" sz="1200" dirty="0" smtClean="0"/>
              <a:t>Not this land that you’re in, but another land which I will show you. Why this specific land and place? The whole earth was at the Lord’s disposal. </a:t>
            </a:r>
          </a:p>
          <a:p>
            <a:pPr marL="742886" lvl="1" indent="-285750">
              <a:buFont typeface="Wingdings" charset="2"/>
              <a:buChar char="u"/>
            </a:pPr>
            <a:r>
              <a:rPr lang="en-US" sz="1200" dirty="0" smtClean="0"/>
              <a:t>Ham’s lineage is in the land- Why? This seems to be in line with our discussion regarding lineage. Ham’s lineage in Nimrod becomes one “opposed to YHWH,” resulting in the Kingdom of Babel- a kingdom set to take glory away from God. Ham’s lineage further becomes “wicked exceedingly, and sinners against the Lord,” in Sodom, not far from Jerusalem. (Gen. 10:9, 13:13). Is it possible that there is a purposed opposition to YHWH and His decisions stemming from the Seed of Eve and Satan’s seed in Genesis 3?</a:t>
            </a:r>
          </a:p>
          <a:p>
            <a:pPr marL="742886" lvl="1" indent="-285750">
              <a:buFont typeface="Wingdings" charset="2"/>
              <a:buChar char="u"/>
            </a:pPr>
            <a:r>
              <a:rPr lang="en-US" sz="1200" dirty="0" smtClean="0"/>
              <a:t>Premise: If all nations are to dwell under the tens of Shem, through Abraham, then the land God chooses is to be the land we settle in. The example of Gen. 14:13 is the heirloom of gentile humility. It could then be concluded that if the generations following Noah’s words chose not to receive this so called blessing, there would be continued expansion away from Jerusalem to the ends of the earth. This would not appear to be God’s original intention, thus he must “re-gather” the nations to His chosen place.</a:t>
            </a:r>
          </a:p>
          <a:p>
            <a:pPr marL="285750" indent="-285750">
              <a:buFont typeface="Wingdings" charset="2"/>
              <a:buChar char="u"/>
            </a:pPr>
            <a:r>
              <a:rPr lang="en-US" sz="1200" dirty="0" smtClean="0"/>
              <a:t>Gen. 48:21- The belief in this land, and the surety of the promise was so clear to that generation that they buried their dead in that place, and Joseph commands his bones to be carried out of Egypt and to the land when the promise was fulfilled.</a:t>
            </a:r>
          </a:p>
          <a:p>
            <a:pPr marL="285750" indent="-285750">
              <a:buFont typeface="Wingdings" charset="2"/>
              <a:buChar char="u"/>
            </a:pPr>
            <a:r>
              <a:rPr lang="en-US" sz="1200" dirty="0" smtClean="0"/>
              <a:t>Exodus 15-</a:t>
            </a:r>
            <a:endParaRPr lang="en-US" sz="1200" dirty="0" smtClean="0"/>
          </a:p>
          <a:p>
            <a:pPr marL="285750" indent="-285750">
              <a:buFont typeface="Wingdings" charset="2"/>
              <a:buChar char="u"/>
            </a:pPr>
            <a:r>
              <a:rPr lang="en-US" sz="1200" dirty="0" smtClean="0"/>
              <a:t>2 Samuel 7</a:t>
            </a:r>
          </a:p>
          <a:p>
            <a:pPr marL="285750" indent="-285750">
              <a:buFont typeface="Wingdings" charset="2"/>
              <a:buChar char="u"/>
            </a:pPr>
            <a:r>
              <a:rPr lang="en-US" sz="1200" dirty="0" smtClean="0"/>
              <a:t>2 Chronicles 6:6-</a:t>
            </a:r>
          </a:p>
          <a:p>
            <a:pPr marL="285750" indent="-285750">
              <a:buFont typeface="Wingdings" charset="2"/>
              <a:buChar char="u"/>
            </a:pPr>
            <a:r>
              <a:rPr lang="en-US" sz="1200" dirty="0" smtClean="0"/>
              <a:t>Daniel 9</a:t>
            </a:r>
            <a:endParaRPr lang="en-US" sz="1200" dirty="0" smtClean="0"/>
          </a:p>
          <a:p>
            <a:pPr marL="285750" indent="-285750">
              <a:buFont typeface="Wingdings" charset="2"/>
              <a:buChar char="u"/>
            </a:pPr>
            <a:r>
              <a:rPr lang="en-US" sz="1200" dirty="0" smtClean="0"/>
              <a:t>For every kingdom there is a location for the throne. </a:t>
            </a:r>
            <a:r>
              <a:rPr lang="en-US" sz="1200" dirty="0" smtClean="0"/>
              <a:t>When Jesus comes to be King over all the earth, He has</a:t>
            </a:r>
            <a:r>
              <a:rPr lang="en-US" sz="1200" dirty="0" smtClean="0"/>
              <a:t> chosen to reign from Jerusalem.</a:t>
            </a:r>
          </a:p>
          <a:p>
            <a:pPr marL="742886" lvl="1" indent="-285750">
              <a:buFont typeface="Wingdings" charset="2"/>
              <a:buChar char="u"/>
            </a:pPr>
            <a:r>
              <a:rPr lang="en-US" sz="1200" dirty="0" smtClean="0"/>
              <a:t>Matthew 5:35- A verse without parallel from Jesus own mouth that can only find its inherent meaning apocalyptically.</a:t>
            </a:r>
          </a:p>
          <a:p>
            <a:pPr marL="285750" indent="-285750">
              <a:buFont typeface="Wingdings" charset="2"/>
              <a:buChar char="u"/>
            </a:pPr>
            <a:r>
              <a:rPr lang="en-US" sz="1200" dirty="0" smtClean="0"/>
              <a:t>Jeremiah 3:17 </a:t>
            </a:r>
          </a:p>
          <a:p>
            <a:pPr marL="285750" indent="-285750">
              <a:buFont typeface="Wingdings" charset="2"/>
              <a:buChar char="u"/>
            </a:pPr>
            <a:r>
              <a:rPr lang="en-US" sz="1200" dirty="0" smtClean="0"/>
              <a:t>Zech</a:t>
            </a:r>
            <a:r>
              <a:rPr lang="en-US" sz="1200" dirty="0"/>
              <a:t>. 1:14-17; 2:12; </a:t>
            </a:r>
            <a:r>
              <a:rPr lang="en-US" sz="1200" b="1" dirty="0"/>
              <a:t>8</a:t>
            </a:r>
          </a:p>
          <a:p>
            <a:pPr marL="285750" indent="-285750">
              <a:buFont typeface="Wingdings" charset="2"/>
              <a:buChar char="u"/>
            </a:pPr>
            <a:r>
              <a:rPr lang="en-US" sz="1200" b="1" dirty="0"/>
              <a:t>Is. </a:t>
            </a:r>
            <a:r>
              <a:rPr lang="en-US" sz="1200" b="1" dirty="0" smtClean="0"/>
              <a:t>60</a:t>
            </a:r>
          </a:p>
          <a:p>
            <a:pPr marL="285750" indent="-285750">
              <a:buFont typeface="Wingdings" charset="2"/>
              <a:buChar char="u"/>
            </a:pPr>
            <a:r>
              <a:rPr lang="en-US" sz="1200" b="1" dirty="0" smtClean="0"/>
              <a:t>Is. 2; Micah 4; </a:t>
            </a:r>
          </a:p>
          <a:p>
            <a:pPr marL="285750" indent="-285750">
              <a:buFont typeface="Wingdings" charset="2"/>
              <a:buChar char="u"/>
            </a:pPr>
            <a:r>
              <a:rPr lang="en-US" sz="1200" b="1" dirty="0" smtClean="0"/>
              <a:t>Revelation 21- The city is on the mountain, the city is the mountain, the mountain is coming down from its top where God is seated, down through “heaven” to the earth.</a:t>
            </a:r>
          </a:p>
          <a:p>
            <a:pPr marL="285750" indent="-285750">
              <a:buFont typeface="Wingdings" charset="2"/>
              <a:buChar char="u"/>
            </a:pPr>
            <a:r>
              <a:rPr lang="en-US" sz="1200" b="1" dirty="0" smtClean="0"/>
              <a:t>Psalm 48</a:t>
            </a:r>
          </a:p>
          <a:p>
            <a:pPr marL="285750" indent="-285750">
              <a:buFont typeface="Wingdings" charset="2"/>
              <a:buChar char="u"/>
            </a:pPr>
            <a:r>
              <a:rPr lang="en-US" sz="1200" b="1" dirty="0" smtClean="0"/>
              <a:t>The Great Cleansing of His Land on the Day of the Lord-Deuteronomy 32:43; Num. 35:11; Ez. 36:16- Psalm 2, 110, Is</a:t>
            </a:r>
            <a:r>
              <a:rPr lang="en-US" sz="1200" b="1" dirty="0"/>
              <a:t>. </a:t>
            </a:r>
            <a:r>
              <a:rPr lang="en-US" sz="1200" b="1" dirty="0" smtClean="0"/>
              <a:t>4, Ez. 37:26-28; 39</a:t>
            </a:r>
            <a:endParaRPr lang="en-US" sz="1200" b="1" dirty="0"/>
          </a:p>
          <a:p>
            <a:pPr marL="285750" indent="-285750">
              <a:buFont typeface="Wingdings" charset="2"/>
              <a:buChar char="u"/>
            </a:pPr>
            <a:endParaRPr lang="en-US" sz="1200" dirty="0"/>
          </a:p>
          <a:p>
            <a:pPr marL="742886" lvl="1" indent="-285750">
              <a:buFont typeface="Wingdings" charset="2"/>
              <a:buChar char="u"/>
            </a:pPr>
            <a:endParaRPr lang="en-US" sz="1200" dirty="0" smtClean="0"/>
          </a:p>
          <a:p>
            <a:pPr marL="285750" indent="-285750">
              <a:buFont typeface="Wingdings" charset="2"/>
              <a:buChar char="u"/>
            </a:pPr>
            <a:endParaRPr lang="en-US" sz="1200" dirty="0" smtClean="0"/>
          </a:p>
          <a:p>
            <a:pPr marL="285750" indent="-285750">
              <a:buFont typeface="Wingdings" charset="2"/>
              <a:buChar char="u"/>
            </a:pPr>
            <a:endParaRPr lang="en-US" sz="1200" dirty="0" smtClean="0"/>
          </a:p>
        </p:txBody>
      </p:sp>
    </p:spTree>
    <p:extLst>
      <p:ext uri="{BB962C8B-B14F-4D97-AF65-F5344CB8AC3E}">
        <p14:creationId xmlns:p14="http://schemas.microsoft.com/office/powerpoint/2010/main" val="25310524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17978" y="21774"/>
            <a:ext cx="9553194" cy="4311635"/>
            <a:chOff x="130971" y="1512425"/>
            <a:chExt cx="8876505" cy="4206537"/>
          </a:xfrm>
        </p:grpSpPr>
        <p:cxnSp>
          <p:nvCxnSpPr>
            <p:cNvPr id="70" name="Straight Connector 69"/>
            <p:cNvCxnSpPr/>
            <p:nvPr/>
          </p:nvCxnSpPr>
          <p:spPr>
            <a:xfrm rot="5400000">
              <a:off x="1165759" y="3607237"/>
              <a:ext cx="978408" cy="0"/>
            </a:xfrm>
            <a:prstGeom prst="line">
              <a:avLst/>
            </a:prstGeom>
            <a:ln w="254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Rounded Rectangle 62"/>
            <p:cNvSpPr/>
            <p:nvPr/>
          </p:nvSpPr>
          <p:spPr>
            <a:xfrm>
              <a:off x="3352800" y="3372831"/>
              <a:ext cx="346710" cy="457200"/>
            </a:xfrm>
            <a:prstGeom prst="roundRect">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130971" y="1512425"/>
              <a:ext cx="8869680" cy="420653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883717" y="2940986"/>
              <a:ext cx="1319249" cy="1319252"/>
            </a:xfrm>
            <a:prstGeom prst="ellipse">
              <a:avLst/>
            </a:prstGeom>
            <a:gradFill flip="none" rotWithShape="1">
              <a:gsLst>
                <a:gs pos="0">
                  <a:schemeClr val="tx1">
                    <a:lumMod val="0"/>
                    <a:lumOff val="100000"/>
                  </a:schemeClr>
                </a:gs>
                <a:gs pos="100000">
                  <a:srgbClr val="464646"/>
                </a:gs>
                <a:gs pos="49000">
                  <a:schemeClr val="bg1">
                    <a:lumMod val="50000"/>
                  </a:schemeClr>
                </a:gs>
              </a:gsLst>
              <a:path path="circle">
                <a:fillToRect l="50000" t="50000" r="50000" b="50000"/>
              </a:path>
              <a:tileRect/>
            </a:gradFill>
            <a:ln w="19050">
              <a:solidFill>
                <a:schemeClr val="tx1">
                  <a:lumMod val="75000"/>
                  <a:lumOff val="25000"/>
                </a:schemeClr>
              </a:solidFill>
              <a:prstDash val="sysDot"/>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43" name="Text Box 14"/>
            <p:cNvSpPr txBox="1">
              <a:spLocks noChangeArrowheads="1"/>
            </p:cNvSpPr>
            <p:nvPr/>
          </p:nvSpPr>
          <p:spPr bwMode="auto">
            <a:xfrm>
              <a:off x="5074920" y="3761714"/>
              <a:ext cx="936017" cy="412266"/>
            </a:xfrm>
            <a:prstGeom prst="rect">
              <a:avLst/>
            </a:prstGeom>
            <a:noFill/>
            <a:ln w="9525">
              <a:noFill/>
              <a:miter lim="800000"/>
              <a:headEnd/>
              <a:tailEnd/>
            </a:ln>
          </p:spPr>
          <p:txBody>
            <a:bodyPr/>
            <a:lstStyle/>
            <a:p>
              <a:pPr algn="ctr">
                <a:spcAft>
                  <a:spcPts val="1000"/>
                </a:spcAft>
              </a:pPr>
              <a:r>
                <a:rPr lang="en-US" sz="1350" b="1" dirty="0" smtClean="0">
                  <a:latin typeface="Calibri" pitchFamily="34" charset="0"/>
                  <a:cs typeface="Times New Roman" pitchFamily="18" charset="0"/>
                </a:rPr>
                <a:t>Mountain </a:t>
              </a:r>
              <a:br>
                <a:rPr lang="en-US" sz="1350" b="1" dirty="0" smtClean="0">
                  <a:latin typeface="Calibri" pitchFamily="34" charset="0"/>
                  <a:cs typeface="Times New Roman" pitchFamily="18" charset="0"/>
                </a:rPr>
              </a:br>
              <a:r>
                <a:rPr lang="en-US" sz="1350" b="1" dirty="0" smtClean="0">
                  <a:latin typeface="Calibri" pitchFamily="34" charset="0"/>
                  <a:cs typeface="Times New Roman" pitchFamily="18" charset="0"/>
                </a:rPr>
                <a:t>of God</a:t>
              </a:r>
              <a:endParaRPr lang="en-US" sz="1350" dirty="0">
                <a:latin typeface="Calibri" pitchFamily="34" charset="0"/>
                <a:cs typeface="Times New Roman" pitchFamily="18" charset="0"/>
              </a:endParaRPr>
            </a:p>
          </p:txBody>
        </p:sp>
        <p:sp>
          <p:nvSpPr>
            <p:cNvPr id="51" name="Double Wave 50"/>
            <p:cNvSpPr/>
            <p:nvPr/>
          </p:nvSpPr>
          <p:spPr>
            <a:xfrm>
              <a:off x="5544374" y="3502360"/>
              <a:ext cx="961952" cy="229037"/>
            </a:xfrm>
            <a:prstGeom prst="doubleWave">
              <a:avLst>
                <a:gd name="adj1" fmla="val 12500"/>
                <a:gd name="adj2" fmla="val 527"/>
              </a:avLst>
            </a:prstGeom>
            <a:solidFill>
              <a:schemeClr val="bg1">
                <a:lumMod val="50000"/>
              </a:schemeClr>
            </a:solidFill>
            <a:ln w="1905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5" name="Moon 54"/>
            <p:cNvSpPr/>
            <p:nvPr/>
          </p:nvSpPr>
          <p:spPr>
            <a:xfrm rot="10800000">
              <a:off x="4842715" y="2364169"/>
              <a:ext cx="2528560" cy="2473597"/>
            </a:xfrm>
            <a:prstGeom prst="moon">
              <a:avLst>
                <a:gd name="adj" fmla="val 0"/>
              </a:avLst>
            </a:prstGeom>
            <a:solidFill>
              <a:schemeClr val="accent1"/>
            </a:solidFill>
            <a:ln w="22225">
              <a:solidFill>
                <a:schemeClr val="tx1">
                  <a:alpha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6" name="Moon 55"/>
            <p:cNvSpPr/>
            <p:nvPr/>
          </p:nvSpPr>
          <p:spPr>
            <a:xfrm rot="10800000">
              <a:off x="4772656" y="1787869"/>
              <a:ext cx="3902778" cy="3627942"/>
            </a:xfrm>
            <a:prstGeom prst="moon">
              <a:avLst>
                <a:gd name="adj" fmla="val 0"/>
              </a:avLst>
            </a:prstGeom>
            <a:solidFill>
              <a:schemeClr val="accent1"/>
            </a:solidFill>
            <a:ln w="222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7" name="Double Wave 56"/>
            <p:cNvSpPr/>
            <p:nvPr/>
          </p:nvSpPr>
          <p:spPr>
            <a:xfrm rot="19453308">
              <a:off x="6226161" y="2891021"/>
              <a:ext cx="2253717" cy="82453"/>
            </a:xfrm>
            <a:prstGeom prst="doubleWave">
              <a:avLst>
                <a:gd name="adj1" fmla="val 12500"/>
                <a:gd name="adj2" fmla="val 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8" name="Double Wave 57"/>
            <p:cNvSpPr/>
            <p:nvPr/>
          </p:nvSpPr>
          <p:spPr>
            <a:xfrm rot="20880540">
              <a:off x="6412707" y="3344180"/>
              <a:ext cx="2308685" cy="82453"/>
            </a:xfrm>
            <a:prstGeom prst="doubleWave">
              <a:avLst>
                <a:gd name="adj1" fmla="val 12500"/>
                <a:gd name="adj2" fmla="val 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9" name="Double Wave 58"/>
            <p:cNvSpPr/>
            <p:nvPr/>
          </p:nvSpPr>
          <p:spPr>
            <a:xfrm rot="510228">
              <a:off x="6457507" y="3779346"/>
              <a:ext cx="2308685" cy="82453"/>
            </a:xfrm>
            <a:prstGeom prst="doubleWave">
              <a:avLst>
                <a:gd name="adj1" fmla="val 12500"/>
                <a:gd name="adj2" fmla="val 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0" name="Double Wave 59"/>
            <p:cNvSpPr/>
            <p:nvPr/>
          </p:nvSpPr>
          <p:spPr>
            <a:xfrm rot="1576672">
              <a:off x="6361737" y="4141299"/>
              <a:ext cx="2253717" cy="82453"/>
            </a:xfrm>
            <a:prstGeom prst="doubleWave">
              <a:avLst>
                <a:gd name="adj1" fmla="val 12500"/>
                <a:gd name="adj2" fmla="val 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4" name="Text Box 14"/>
            <p:cNvSpPr txBox="1">
              <a:spLocks noChangeArrowheads="1"/>
            </p:cNvSpPr>
            <p:nvPr/>
          </p:nvSpPr>
          <p:spPr bwMode="auto">
            <a:xfrm>
              <a:off x="6029299" y="3773092"/>
              <a:ext cx="853465" cy="412266"/>
            </a:xfrm>
            <a:prstGeom prst="rect">
              <a:avLst/>
            </a:prstGeom>
            <a:noFill/>
            <a:ln w="9525">
              <a:noFill/>
              <a:miter lim="800000"/>
              <a:headEnd/>
              <a:tailEnd/>
            </a:ln>
          </p:spPr>
          <p:txBody>
            <a:bodyPr/>
            <a:lstStyle/>
            <a:p>
              <a:pPr algn="ctr">
                <a:spcAft>
                  <a:spcPts val="1000"/>
                </a:spcAft>
              </a:pPr>
              <a:r>
                <a:rPr lang="en-US" sz="1350" b="1" dirty="0" smtClean="0">
                  <a:latin typeface="Calibri" pitchFamily="34" charset="0"/>
                  <a:cs typeface="Times New Roman" pitchFamily="18" charset="0"/>
                </a:rPr>
                <a:t>Garden </a:t>
              </a:r>
              <a:br>
                <a:rPr lang="en-US" sz="1350" b="1" dirty="0" smtClean="0">
                  <a:latin typeface="Calibri" pitchFamily="34" charset="0"/>
                  <a:cs typeface="Times New Roman" pitchFamily="18" charset="0"/>
                </a:rPr>
              </a:br>
              <a:r>
                <a:rPr lang="en-US" sz="1350" b="1" dirty="0" smtClean="0">
                  <a:latin typeface="Calibri" pitchFamily="34" charset="0"/>
                  <a:cs typeface="Times New Roman" pitchFamily="18" charset="0"/>
                </a:rPr>
                <a:t>of Eden</a:t>
              </a:r>
              <a:endParaRPr lang="en-US" sz="1350" dirty="0">
                <a:latin typeface="Calibri" pitchFamily="34" charset="0"/>
                <a:cs typeface="Times New Roman" pitchFamily="18" charset="0"/>
              </a:endParaRPr>
            </a:p>
          </p:txBody>
        </p:sp>
        <p:sp>
          <p:nvSpPr>
            <p:cNvPr id="85" name="Text Box 14"/>
            <p:cNvSpPr txBox="1">
              <a:spLocks noChangeArrowheads="1"/>
            </p:cNvSpPr>
            <p:nvPr/>
          </p:nvSpPr>
          <p:spPr bwMode="auto">
            <a:xfrm>
              <a:off x="6868135" y="4334546"/>
              <a:ext cx="853465" cy="412266"/>
            </a:xfrm>
            <a:prstGeom prst="rect">
              <a:avLst/>
            </a:prstGeom>
            <a:noFill/>
            <a:ln w="9525">
              <a:noFill/>
              <a:miter lim="800000"/>
              <a:headEnd/>
              <a:tailEnd/>
            </a:ln>
          </p:spPr>
          <p:txBody>
            <a:bodyPr/>
            <a:lstStyle/>
            <a:p>
              <a:pPr algn="ctr">
                <a:spcAft>
                  <a:spcPts val="1000"/>
                </a:spcAft>
              </a:pPr>
              <a:r>
                <a:rPr lang="en-US" sz="1350" b="1" dirty="0" smtClean="0">
                  <a:latin typeface="Calibri" pitchFamily="34" charset="0"/>
                  <a:cs typeface="Times New Roman" pitchFamily="18" charset="0"/>
                </a:rPr>
                <a:t>Region </a:t>
              </a:r>
              <a:br>
                <a:rPr lang="en-US" sz="1350" b="1" dirty="0" smtClean="0">
                  <a:latin typeface="Calibri" pitchFamily="34" charset="0"/>
                  <a:cs typeface="Times New Roman" pitchFamily="18" charset="0"/>
                </a:rPr>
              </a:br>
              <a:r>
                <a:rPr lang="en-US" sz="1350" b="1" dirty="0" smtClean="0">
                  <a:latin typeface="Calibri" pitchFamily="34" charset="0"/>
                  <a:cs typeface="Times New Roman" pitchFamily="18" charset="0"/>
                </a:rPr>
                <a:t>of Eden</a:t>
              </a:r>
              <a:endParaRPr lang="en-US" sz="1350" dirty="0">
                <a:latin typeface="Calibri" pitchFamily="34" charset="0"/>
                <a:cs typeface="Times New Roman" pitchFamily="18" charset="0"/>
              </a:endParaRPr>
            </a:p>
          </p:txBody>
        </p:sp>
        <p:sp>
          <p:nvSpPr>
            <p:cNvPr id="87" name="Oval 86"/>
            <p:cNvSpPr/>
            <p:nvPr/>
          </p:nvSpPr>
          <p:spPr>
            <a:xfrm>
              <a:off x="6371230" y="3557154"/>
              <a:ext cx="182880" cy="16490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0" name="Text Box 14"/>
            <p:cNvSpPr txBox="1">
              <a:spLocks noChangeArrowheads="1"/>
            </p:cNvSpPr>
            <p:nvPr/>
          </p:nvSpPr>
          <p:spPr bwMode="auto">
            <a:xfrm>
              <a:off x="8657890" y="3422343"/>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E</a:t>
              </a:r>
              <a:endParaRPr lang="en-US" sz="2000" dirty="0">
                <a:latin typeface="Calibri" pitchFamily="34" charset="0"/>
                <a:cs typeface="Times New Roman" pitchFamily="18" charset="0"/>
              </a:endParaRPr>
            </a:p>
          </p:txBody>
        </p:sp>
        <p:sp>
          <p:nvSpPr>
            <p:cNvPr id="91" name="Text Box 14"/>
            <p:cNvSpPr txBox="1">
              <a:spLocks noChangeArrowheads="1"/>
            </p:cNvSpPr>
            <p:nvPr/>
          </p:nvSpPr>
          <p:spPr bwMode="auto">
            <a:xfrm>
              <a:off x="6652336" y="1622378"/>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N</a:t>
              </a:r>
              <a:endParaRPr lang="en-US" sz="2000" dirty="0">
                <a:latin typeface="Calibri" pitchFamily="34" charset="0"/>
                <a:cs typeface="Times New Roman" pitchFamily="18" charset="0"/>
              </a:endParaRPr>
            </a:p>
          </p:txBody>
        </p:sp>
        <p:sp>
          <p:nvSpPr>
            <p:cNvPr id="92" name="Text Box 14"/>
            <p:cNvSpPr txBox="1">
              <a:spLocks noChangeArrowheads="1"/>
            </p:cNvSpPr>
            <p:nvPr/>
          </p:nvSpPr>
          <p:spPr bwMode="auto">
            <a:xfrm>
              <a:off x="6650905" y="5241949"/>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S</a:t>
              </a:r>
              <a:endParaRPr lang="en-US" sz="2000" dirty="0">
                <a:latin typeface="Calibri" pitchFamily="34" charset="0"/>
                <a:cs typeface="Times New Roman" pitchFamily="18" charset="0"/>
              </a:endParaRPr>
            </a:p>
          </p:txBody>
        </p:sp>
        <p:sp>
          <p:nvSpPr>
            <p:cNvPr id="93" name="Text Box 14"/>
            <p:cNvSpPr txBox="1">
              <a:spLocks noChangeArrowheads="1"/>
            </p:cNvSpPr>
            <p:nvPr/>
          </p:nvSpPr>
          <p:spPr bwMode="auto">
            <a:xfrm>
              <a:off x="4483100" y="3417581"/>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W</a:t>
              </a:r>
              <a:endParaRPr lang="en-US" sz="2000" b="1" dirty="0">
                <a:latin typeface="Calibri" pitchFamily="34" charset="0"/>
                <a:cs typeface="Times New Roman" pitchFamily="18" charset="0"/>
              </a:endParaRPr>
            </a:p>
          </p:txBody>
        </p:sp>
        <p:sp>
          <p:nvSpPr>
            <p:cNvPr id="36" name="Rectangle 35"/>
            <p:cNvSpPr/>
            <p:nvPr/>
          </p:nvSpPr>
          <p:spPr>
            <a:xfrm>
              <a:off x="533400" y="2456889"/>
              <a:ext cx="3429000" cy="2286000"/>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Box 14"/>
            <p:cNvSpPr txBox="1">
              <a:spLocks noChangeArrowheads="1"/>
            </p:cNvSpPr>
            <p:nvPr/>
          </p:nvSpPr>
          <p:spPr bwMode="auto">
            <a:xfrm>
              <a:off x="3962400" y="3419262"/>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E</a:t>
              </a:r>
              <a:endParaRPr lang="en-US" sz="2000" dirty="0">
                <a:latin typeface="Calibri" pitchFamily="34" charset="0"/>
                <a:cs typeface="Times New Roman" pitchFamily="18" charset="0"/>
              </a:endParaRPr>
            </a:p>
          </p:txBody>
        </p:sp>
        <p:sp>
          <p:nvSpPr>
            <p:cNvPr id="38" name="Text Box 14"/>
            <p:cNvSpPr txBox="1">
              <a:spLocks noChangeArrowheads="1"/>
            </p:cNvSpPr>
            <p:nvPr/>
          </p:nvSpPr>
          <p:spPr bwMode="auto">
            <a:xfrm>
              <a:off x="2075367" y="1911561"/>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N</a:t>
              </a:r>
              <a:endParaRPr lang="en-US" sz="2000" dirty="0">
                <a:latin typeface="Calibri" pitchFamily="34" charset="0"/>
                <a:cs typeface="Times New Roman" pitchFamily="18" charset="0"/>
              </a:endParaRPr>
            </a:p>
          </p:txBody>
        </p:sp>
        <p:sp>
          <p:nvSpPr>
            <p:cNvPr id="39" name="Text Box 14"/>
            <p:cNvSpPr txBox="1">
              <a:spLocks noChangeArrowheads="1"/>
            </p:cNvSpPr>
            <p:nvPr/>
          </p:nvSpPr>
          <p:spPr bwMode="auto">
            <a:xfrm>
              <a:off x="2073936" y="4937312"/>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S</a:t>
              </a:r>
              <a:endParaRPr lang="en-US" sz="2000" dirty="0">
                <a:latin typeface="Calibri" pitchFamily="34" charset="0"/>
                <a:cs typeface="Times New Roman" pitchFamily="18" charset="0"/>
              </a:endParaRPr>
            </a:p>
          </p:txBody>
        </p:sp>
        <p:sp>
          <p:nvSpPr>
            <p:cNvPr id="40" name="Text Box 14"/>
            <p:cNvSpPr txBox="1">
              <a:spLocks noChangeArrowheads="1"/>
            </p:cNvSpPr>
            <p:nvPr/>
          </p:nvSpPr>
          <p:spPr bwMode="auto">
            <a:xfrm>
              <a:off x="154781" y="3419687"/>
              <a:ext cx="349586" cy="320651"/>
            </a:xfrm>
            <a:prstGeom prst="rect">
              <a:avLst/>
            </a:prstGeom>
            <a:noFill/>
            <a:ln w="9525">
              <a:noFill/>
              <a:miter lim="800000"/>
              <a:headEnd/>
              <a:tailEnd/>
            </a:ln>
          </p:spPr>
          <p:txBody>
            <a:bodyPr/>
            <a:lstStyle/>
            <a:p>
              <a:pPr algn="ctr">
                <a:spcAft>
                  <a:spcPts val="1000"/>
                </a:spcAft>
              </a:pPr>
              <a:r>
                <a:rPr lang="en-US" sz="2000" b="1" dirty="0" smtClean="0">
                  <a:latin typeface="Calibri" pitchFamily="34" charset="0"/>
                  <a:cs typeface="Times New Roman" pitchFamily="18" charset="0"/>
                </a:rPr>
                <a:t>W</a:t>
              </a:r>
              <a:endParaRPr lang="en-US" sz="2000" b="1" dirty="0">
                <a:latin typeface="Calibri" pitchFamily="34" charset="0"/>
                <a:cs typeface="Times New Roman" pitchFamily="18" charset="0"/>
              </a:endParaRPr>
            </a:p>
          </p:txBody>
        </p:sp>
        <p:sp>
          <p:nvSpPr>
            <p:cNvPr id="44" name="Rectangle 43"/>
            <p:cNvSpPr>
              <a:spLocks/>
            </p:cNvSpPr>
            <p:nvPr/>
          </p:nvSpPr>
          <p:spPr>
            <a:xfrm>
              <a:off x="914400" y="3098986"/>
              <a:ext cx="1645920" cy="1005840"/>
            </a:xfrm>
            <a:prstGeom prst="rect">
              <a:avLst/>
            </a:prstGeom>
            <a:noFill/>
            <a:ln w="222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p:cNvSpPr/>
            <p:nvPr/>
          </p:nvSpPr>
          <p:spPr>
            <a:xfrm>
              <a:off x="5354638" y="3399022"/>
              <a:ext cx="365760" cy="365760"/>
            </a:xfrm>
            <a:prstGeom prst="roundRect">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28"/>
            <p:cNvGrpSpPr>
              <a:grpSpLocks noChangeAspect="1"/>
            </p:cNvGrpSpPr>
            <p:nvPr/>
          </p:nvGrpSpPr>
          <p:grpSpPr bwMode="auto">
            <a:xfrm>
              <a:off x="5487111" y="3463327"/>
              <a:ext cx="111571" cy="219459"/>
              <a:chOff x="4261" y="2814"/>
              <a:chExt cx="259" cy="528"/>
            </a:xfrm>
          </p:grpSpPr>
          <p:sp>
            <p:nvSpPr>
              <p:cNvPr id="47" name="Line 129"/>
              <p:cNvSpPr>
                <a:spLocks noChangeAspect="1" noChangeShapeType="1"/>
              </p:cNvSpPr>
              <p:nvPr/>
            </p:nvSpPr>
            <p:spPr bwMode="auto">
              <a:xfrm>
                <a:off x="4261" y="2814"/>
                <a:ext cx="0" cy="528"/>
              </a:xfrm>
              <a:prstGeom prst="line">
                <a:avLst/>
              </a:prstGeom>
              <a:noFill/>
              <a:ln w="25400">
                <a:solidFill>
                  <a:srgbClr val="000000"/>
                </a:solidFill>
                <a:round/>
                <a:headEnd/>
                <a:tailEnd/>
              </a:ln>
            </p:spPr>
            <p:txBody>
              <a:bodyPr/>
              <a:lstStyle/>
              <a:p>
                <a:endParaRPr lang="en-US" sz="1200">
                  <a:latin typeface="Calibri" pitchFamily="34" charset="0"/>
                </a:endParaRPr>
              </a:p>
            </p:txBody>
          </p:sp>
          <p:sp>
            <p:nvSpPr>
              <p:cNvPr id="48" name="Line 130"/>
              <p:cNvSpPr>
                <a:spLocks noChangeAspect="1" noChangeShapeType="1"/>
              </p:cNvSpPr>
              <p:nvPr/>
            </p:nvSpPr>
            <p:spPr bwMode="auto">
              <a:xfrm>
                <a:off x="4261" y="3097"/>
                <a:ext cx="259" cy="0"/>
              </a:xfrm>
              <a:prstGeom prst="line">
                <a:avLst/>
              </a:prstGeom>
              <a:noFill/>
              <a:ln w="25400">
                <a:solidFill>
                  <a:srgbClr val="000000"/>
                </a:solidFill>
                <a:round/>
                <a:headEnd/>
                <a:tailEnd/>
              </a:ln>
            </p:spPr>
            <p:txBody>
              <a:bodyPr/>
              <a:lstStyle/>
              <a:p>
                <a:endParaRPr lang="en-US" sz="1200">
                  <a:latin typeface="Calibri" pitchFamily="34" charset="0"/>
                </a:endParaRPr>
              </a:p>
            </p:txBody>
          </p:sp>
          <p:sp>
            <p:nvSpPr>
              <p:cNvPr id="49" name="Line 131"/>
              <p:cNvSpPr>
                <a:spLocks noChangeAspect="1" noChangeShapeType="1"/>
              </p:cNvSpPr>
              <p:nvPr/>
            </p:nvSpPr>
            <p:spPr bwMode="auto">
              <a:xfrm>
                <a:off x="4494" y="3073"/>
                <a:ext cx="1" cy="264"/>
              </a:xfrm>
              <a:prstGeom prst="line">
                <a:avLst/>
              </a:prstGeom>
              <a:noFill/>
              <a:ln w="25400">
                <a:solidFill>
                  <a:srgbClr val="000000"/>
                </a:solidFill>
                <a:round/>
                <a:headEnd/>
                <a:tailEnd/>
              </a:ln>
            </p:spPr>
            <p:txBody>
              <a:bodyPr/>
              <a:lstStyle/>
              <a:p>
                <a:endParaRPr lang="en-US" sz="1200">
                  <a:latin typeface="Calibri" pitchFamily="34" charset="0"/>
                </a:endParaRPr>
              </a:p>
            </p:txBody>
          </p:sp>
        </p:grpSp>
        <p:sp>
          <p:nvSpPr>
            <p:cNvPr id="53" name="Text Box 14"/>
            <p:cNvSpPr txBox="1">
              <a:spLocks noChangeArrowheads="1"/>
            </p:cNvSpPr>
            <p:nvPr/>
          </p:nvSpPr>
          <p:spPr bwMode="auto">
            <a:xfrm>
              <a:off x="1781175" y="3680012"/>
              <a:ext cx="581025" cy="457200"/>
            </a:xfrm>
            <a:prstGeom prst="rect">
              <a:avLst/>
            </a:prstGeom>
            <a:noFill/>
            <a:ln w="9525">
              <a:noFill/>
              <a:miter lim="800000"/>
              <a:headEnd/>
              <a:tailEnd/>
            </a:ln>
          </p:spPr>
          <p:txBody>
            <a:bodyPr/>
            <a:lstStyle/>
            <a:p>
              <a:pPr algn="ctr">
                <a:lnSpc>
                  <a:spcPts val="1450"/>
                </a:lnSpc>
                <a:spcAft>
                  <a:spcPts val="1000"/>
                </a:spcAft>
              </a:pPr>
              <a:r>
                <a:rPr lang="en-US" sz="1350" b="1" dirty="0" smtClean="0">
                  <a:latin typeface="Calibri" pitchFamily="34" charset="0"/>
                  <a:cs typeface="Times New Roman" pitchFamily="18" charset="0"/>
                </a:rPr>
                <a:t>Holy </a:t>
              </a:r>
              <a:br>
                <a:rPr lang="en-US" sz="1350" b="1" dirty="0" smtClean="0">
                  <a:latin typeface="Calibri" pitchFamily="34" charset="0"/>
                  <a:cs typeface="Times New Roman" pitchFamily="18" charset="0"/>
                </a:rPr>
              </a:br>
              <a:r>
                <a:rPr lang="en-US" sz="1350" b="1" dirty="0" smtClean="0">
                  <a:latin typeface="Calibri" pitchFamily="34" charset="0"/>
                  <a:cs typeface="Times New Roman" pitchFamily="18" charset="0"/>
                </a:rPr>
                <a:t>Place</a:t>
              </a:r>
              <a:endParaRPr lang="en-US" sz="1350" dirty="0">
                <a:latin typeface="Calibri" pitchFamily="34" charset="0"/>
                <a:cs typeface="Times New Roman" pitchFamily="18" charset="0"/>
              </a:endParaRPr>
            </a:p>
          </p:txBody>
        </p:sp>
        <p:sp>
          <p:nvSpPr>
            <p:cNvPr id="61" name="Text Box 14"/>
            <p:cNvSpPr txBox="1">
              <a:spLocks noChangeArrowheads="1"/>
            </p:cNvSpPr>
            <p:nvPr/>
          </p:nvSpPr>
          <p:spPr bwMode="auto">
            <a:xfrm>
              <a:off x="942975" y="3680012"/>
              <a:ext cx="685800" cy="457200"/>
            </a:xfrm>
            <a:prstGeom prst="rect">
              <a:avLst/>
            </a:prstGeom>
            <a:noFill/>
            <a:ln w="9525">
              <a:noFill/>
              <a:miter lim="800000"/>
              <a:headEnd/>
              <a:tailEnd/>
            </a:ln>
          </p:spPr>
          <p:txBody>
            <a:bodyPr/>
            <a:lstStyle/>
            <a:p>
              <a:pPr algn="ctr">
                <a:lnSpc>
                  <a:spcPts val="1450"/>
                </a:lnSpc>
                <a:spcAft>
                  <a:spcPts val="1000"/>
                </a:spcAft>
              </a:pPr>
              <a:r>
                <a:rPr lang="en-US" sz="1350" b="1" dirty="0" smtClean="0">
                  <a:latin typeface="Calibri" pitchFamily="34" charset="0"/>
                  <a:cs typeface="Times New Roman" pitchFamily="18" charset="0"/>
                </a:rPr>
                <a:t>Holy of</a:t>
              </a:r>
              <a:br>
                <a:rPr lang="en-US" sz="1350" b="1" dirty="0" smtClean="0">
                  <a:latin typeface="Calibri" pitchFamily="34" charset="0"/>
                  <a:cs typeface="Times New Roman" pitchFamily="18" charset="0"/>
                </a:rPr>
              </a:br>
              <a:r>
                <a:rPr lang="en-US" sz="1350" b="1" dirty="0" smtClean="0">
                  <a:latin typeface="Calibri" pitchFamily="34" charset="0"/>
                  <a:cs typeface="Times New Roman" pitchFamily="18" charset="0"/>
                </a:rPr>
                <a:t>Holies</a:t>
              </a:r>
              <a:endParaRPr lang="en-US" sz="1350" dirty="0">
                <a:latin typeface="Calibri" pitchFamily="34" charset="0"/>
                <a:cs typeface="Times New Roman" pitchFamily="18" charset="0"/>
              </a:endParaRPr>
            </a:p>
          </p:txBody>
        </p:sp>
        <p:sp>
          <p:nvSpPr>
            <p:cNvPr id="62" name="Text Box 14"/>
            <p:cNvSpPr txBox="1">
              <a:spLocks noChangeArrowheads="1"/>
            </p:cNvSpPr>
            <p:nvPr/>
          </p:nvSpPr>
          <p:spPr bwMode="auto">
            <a:xfrm>
              <a:off x="2819400" y="4137212"/>
              <a:ext cx="581025" cy="457200"/>
            </a:xfrm>
            <a:prstGeom prst="rect">
              <a:avLst/>
            </a:prstGeom>
            <a:noFill/>
            <a:ln w="9525">
              <a:noFill/>
              <a:miter lim="800000"/>
              <a:headEnd/>
              <a:tailEnd/>
            </a:ln>
          </p:spPr>
          <p:txBody>
            <a:bodyPr/>
            <a:lstStyle/>
            <a:p>
              <a:pPr algn="ctr">
                <a:lnSpc>
                  <a:spcPts val="1500"/>
                </a:lnSpc>
                <a:spcAft>
                  <a:spcPts val="1000"/>
                </a:spcAft>
              </a:pPr>
              <a:r>
                <a:rPr lang="en-US" sz="1350" b="1" dirty="0" smtClean="0">
                  <a:latin typeface="Calibri" pitchFamily="34" charset="0"/>
                  <a:cs typeface="Times New Roman" pitchFamily="18" charset="0"/>
                </a:rPr>
                <a:t>Outer Court</a:t>
              </a:r>
              <a:endParaRPr lang="en-US" sz="1350" dirty="0">
                <a:latin typeface="Calibri" pitchFamily="34" charset="0"/>
                <a:cs typeface="Times New Roman" pitchFamily="18" charset="0"/>
              </a:endParaRPr>
            </a:p>
          </p:txBody>
        </p:sp>
        <p:sp>
          <p:nvSpPr>
            <p:cNvPr id="64" name="Oval 63"/>
            <p:cNvSpPr/>
            <p:nvPr/>
          </p:nvSpPr>
          <p:spPr>
            <a:xfrm>
              <a:off x="2857500" y="3449030"/>
              <a:ext cx="304800" cy="304800"/>
            </a:xfrm>
            <a:prstGeom prst="ellipse">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286000" y="3911660"/>
              <a:ext cx="210312" cy="73152"/>
            </a:xfrm>
            <a:prstGeom prst="ellipse">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p:cNvSpPr/>
            <p:nvPr/>
          </p:nvSpPr>
          <p:spPr>
            <a:xfrm rot="16200000">
              <a:off x="2048636" y="3033075"/>
              <a:ext cx="128016" cy="365760"/>
            </a:xfrm>
            <a:prstGeom prst="roundRect">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unded Rectangle 67"/>
            <p:cNvSpPr/>
            <p:nvPr/>
          </p:nvSpPr>
          <p:spPr>
            <a:xfrm rot="16200000">
              <a:off x="1790696" y="3524089"/>
              <a:ext cx="155448" cy="155448"/>
            </a:xfrm>
            <a:prstGeom prst="roundRect">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p:cNvGrpSpPr/>
            <p:nvPr/>
          </p:nvGrpSpPr>
          <p:grpSpPr>
            <a:xfrm>
              <a:off x="7063047" y="3178066"/>
              <a:ext cx="192024" cy="493850"/>
              <a:chOff x="5804158" y="2238873"/>
              <a:chExt cx="192024" cy="493850"/>
            </a:xfrm>
          </p:grpSpPr>
          <p:sp>
            <p:nvSpPr>
              <p:cNvPr id="72" name="Rounded Rectangle 71"/>
              <p:cNvSpPr/>
              <p:nvPr/>
            </p:nvSpPr>
            <p:spPr>
              <a:xfrm>
                <a:off x="5879304" y="2514600"/>
                <a:ext cx="45720" cy="218123"/>
              </a:xfrm>
              <a:prstGeom prst="roundRect">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Isosceles Triangle 72"/>
              <p:cNvSpPr/>
              <p:nvPr/>
            </p:nvSpPr>
            <p:spPr>
              <a:xfrm>
                <a:off x="5804158" y="2238873"/>
                <a:ext cx="192024" cy="304800"/>
              </a:xfrm>
              <a:prstGeom prst="triangle">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p:cNvGrpSpPr/>
            <p:nvPr/>
          </p:nvGrpSpPr>
          <p:grpSpPr>
            <a:xfrm>
              <a:off x="6188076" y="2927536"/>
              <a:ext cx="379813" cy="521967"/>
              <a:chOff x="6282111" y="1945192"/>
              <a:chExt cx="379813" cy="521967"/>
            </a:xfrm>
          </p:grpSpPr>
          <p:sp>
            <p:nvSpPr>
              <p:cNvPr id="75" name="Rounded Rectangle 74"/>
              <p:cNvSpPr/>
              <p:nvPr/>
            </p:nvSpPr>
            <p:spPr>
              <a:xfrm>
                <a:off x="6428426" y="2192839"/>
                <a:ext cx="91440" cy="274320"/>
              </a:xfrm>
              <a:prstGeom prst="roundRect">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oud 73"/>
              <p:cNvSpPr/>
              <p:nvPr/>
            </p:nvSpPr>
            <p:spPr>
              <a:xfrm rot="11620143">
                <a:off x="6282111" y="1945192"/>
                <a:ext cx="379813" cy="330822"/>
              </a:xfrm>
              <a:prstGeom prst="cloud">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p:cNvGrpSpPr/>
            <p:nvPr/>
          </p:nvGrpSpPr>
          <p:grpSpPr>
            <a:xfrm>
              <a:off x="988219" y="3510939"/>
              <a:ext cx="609600" cy="182880"/>
              <a:chOff x="988219" y="3309936"/>
              <a:chExt cx="609600" cy="228600"/>
            </a:xfrm>
          </p:grpSpPr>
          <p:sp>
            <p:nvSpPr>
              <p:cNvPr id="65" name="Rounded Rectangle 64"/>
              <p:cNvSpPr/>
              <p:nvPr/>
            </p:nvSpPr>
            <p:spPr>
              <a:xfrm rot="16200000">
                <a:off x="1176811" y="3241356"/>
                <a:ext cx="228600" cy="365760"/>
              </a:xfrm>
              <a:prstGeom prst="roundRect">
                <a:avLst>
                  <a:gd name="adj" fmla="val 0"/>
                </a:avLst>
              </a:prstGeom>
              <a:solidFill>
                <a:schemeClr val="bg1">
                  <a:lumMod val="5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Connector 78"/>
              <p:cNvCxnSpPr/>
              <p:nvPr/>
            </p:nvCxnSpPr>
            <p:spPr>
              <a:xfrm>
                <a:off x="988219" y="3309942"/>
                <a:ext cx="609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988219" y="3538534"/>
                <a:ext cx="609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99" name="Straight Connector 98"/>
            <p:cNvCxnSpPr/>
            <p:nvPr/>
          </p:nvCxnSpPr>
          <p:spPr>
            <a:xfrm rot="5400000">
              <a:off x="2546096" y="3604859"/>
              <a:ext cx="364540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891221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rael and the World-2.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525000" cy="5664200"/>
          </a:xfrm>
          <a:prstGeom prst="rect">
            <a:avLst/>
          </a:prstGeom>
        </p:spPr>
      </p:pic>
    </p:spTree>
    <p:extLst>
      <p:ext uri="{BB962C8B-B14F-4D97-AF65-F5344CB8AC3E}">
        <p14:creationId xmlns:p14="http://schemas.microsoft.com/office/powerpoint/2010/main" val="36908162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273520</TotalTime>
  <Words>9262</Words>
  <Application>Microsoft Macintosh PowerPoint</Application>
  <PresentationFormat>Custom</PresentationFormat>
  <Paragraphs>1477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PowerPoint Presentation</vt:lpstr>
      <vt:lpstr>PowerPoint Presentation</vt:lpstr>
      <vt:lpstr>Biblical Hermeneutics</vt:lpstr>
      <vt:lpstr>Biblical Exegesis</vt:lpstr>
      <vt:lpstr>Ground Zero</vt:lpstr>
      <vt:lpstr>Problem:</vt:lpstr>
      <vt:lpstr>Consequences of Interpretation</vt:lpstr>
      <vt:lpstr>Examples of How We Process</vt:lpstr>
      <vt:lpstr>Differing Pictures</vt:lpstr>
      <vt:lpstr>Biblical Interpretation</vt:lpstr>
      <vt:lpstr>God’s Hermeneutic</vt:lpstr>
      <vt:lpstr>THE PROVERBIAL GLASSES</vt:lpstr>
      <vt:lpstr>There are 4 goals we seek to produce a good hermeneutic: 1. To take off our subjective glasses that skew interpretation 2. To do our best to see things the way God does-God’s lens is objective. 3. To seek consistency and harmony with our method-consistency in the Scriptures often shows our hermeneutic is aligning to God’s.  4. To put on the right glasses where need be- to effectively do the hard work of changing our very gentile lens to a Jewish one; and our very subjective lens to a God-lens.</vt:lpstr>
      <vt:lpstr>A New House</vt:lpstr>
      <vt:lpstr>Can this be done? How do you know you’re right? No one can really know!</vt:lpstr>
      <vt:lpstr>Interpretation: </vt:lpstr>
      <vt:lpstr>Bad Biblical Hermeneutics</vt:lpstr>
      <vt:lpstr>Good Biblical Hermeneutics</vt:lpstr>
      <vt:lpstr>Consistent Context The Right Glasses</vt:lpstr>
      <vt:lpstr>Inconsistent Context The Wrong Glasses</vt:lpstr>
      <vt:lpstr>PowerPoint Presentation</vt:lpstr>
      <vt:lpstr>PowerPoint Presentation</vt:lpstr>
      <vt:lpstr>Changing the Lowest Common Denominator = Arrogance</vt:lpstr>
      <vt:lpstr>Hermeneutical Value of God’s Word</vt:lpstr>
      <vt:lpstr>To see things the way God does we must keep His own character in order. i.e. We must not contradict who He is with our method of interpretation.</vt:lpstr>
      <vt:lpstr>Letting God’s Sentences Stand: Creation</vt:lpstr>
      <vt:lpstr>Letting God’s Sentences Stand: Covenant</vt:lpstr>
      <vt:lpstr>Letting God’s Sentences Stand: Cross</vt:lpstr>
      <vt:lpstr>Letting God’s Sentences Stand: Confirmation</vt:lpstr>
      <vt:lpstr>Letting God’s Sentences Stand: Culmination</vt:lpstr>
      <vt:lpstr>The “Two Age” Distinction of Time in the Bible</vt:lpstr>
      <vt:lpstr>The “latter days” and “that day” delineation of time in the Bible</vt:lpstr>
      <vt:lpstr>The “two age” Delineation of Time in the Bible</vt:lpstr>
      <vt:lpstr>The time-frames within “this age” based on Torah Prophecy</vt:lpstr>
      <vt:lpstr>PowerPoint Presentation</vt:lpstr>
      <vt:lpstr>PowerPoint Presentation</vt:lpstr>
      <vt:lpstr>Physical Construct of the Heaven’s and the Earth in the Bible</vt:lpstr>
      <vt:lpstr>PowerPoint Presentation</vt:lpstr>
      <vt:lpstr>PowerPoint Presentation</vt:lpstr>
      <vt:lpstr>PowerPoint Presentation</vt:lpstr>
      <vt:lpstr>PowerPoint Presentation</vt:lpstr>
      <vt:lpstr>The Mystery Hidden How Will YHWH Accomplish What He Said? … especially () when He has hardened, and blinded the nation whom He plans to use to restore all things.</vt:lpstr>
      <vt:lpstr>Psalm 1; 14; 119</vt:lpstr>
      <vt:lpstr>Apostolic Declaration of the Five Pillars in Acts</vt:lpstr>
      <vt:lpstr>PowerPoint Presentation</vt:lpstr>
      <vt:lpstr>PowerPoint Presentation</vt:lpstr>
      <vt:lpstr>PowerPoint Presentation</vt:lpstr>
      <vt:lpstr>Chiliasm Illustrated in Scripture</vt:lpstr>
      <vt:lpstr>Chiliasm and the Millennial Week</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Stephen Holmes</dc:creator>
  <cp:keywords/>
  <dc:description/>
  <cp:lastModifiedBy>Stephen Holmes</cp:lastModifiedBy>
  <cp:revision>415</cp:revision>
  <cp:lastPrinted>2019-06-05T12:45:45Z</cp:lastPrinted>
  <dcterms:created xsi:type="dcterms:W3CDTF">2014-12-30T09:23:42Z</dcterms:created>
  <dcterms:modified xsi:type="dcterms:W3CDTF">2020-05-25T04:12:11Z</dcterms:modified>
  <cp:category/>
</cp:coreProperties>
</file>